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5"/>
  </p:notesMasterIdLst>
  <p:sldIdLst>
    <p:sldId id="256" r:id="rId2"/>
    <p:sldId id="258" r:id="rId3"/>
    <p:sldId id="257" r:id="rId4"/>
    <p:sldId id="259" r:id="rId5"/>
    <p:sldId id="260" r:id="rId6"/>
    <p:sldId id="268" r:id="rId7"/>
    <p:sldId id="285" r:id="rId8"/>
    <p:sldId id="276" r:id="rId9"/>
    <p:sldId id="269" r:id="rId10"/>
    <p:sldId id="270" r:id="rId11"/>
    <p:sldId id="271" r:id="rId12"/>
    <p:sldId id="272" r:id="rId13"/>
    <p:sldId id="273" r:id="rId14"/>
    <p:sldId id="274" r:id="rId15"/>
    <p:sldId id="288" r:id="rId16"/>
    <p:sldId id="289" r:id="rId17"/>
    <p:sldId id="290" r:id="rId18"/>
    <p:sldId id="292" r:id="rId19"/>
    <p:sldId id="294" r:id="rId20"/>
    <p:sldId id="278" r:id="rId21"/>
    <p:sldId id="279" r:id="rId22"/>
    <p:sldId id="280" r:id="rId23"/>
    <p:sldId id="281" r:id="rId24"/>
    <p:sldId id="282" r:id="rId25"/>
    <p:sldId id="283" r:id="rId26"/>
    <p:sldId id="284" r:id="rId27"/>
    <p:sldId id="261" r:id="rId28"/>
    <p:sldId id="262" r:id="rId29"/>
    <p:sldId id="263" r:id="rId30"/>
    <p:sldId id="264" r:id="rId31"/>
    <p:sldId id="265" r:id="rId32"/>
    <p:sldId id="296" r:id="rId33"/>
    <p:sldId id="297" r:id="rId34"/>
    <p:sldId id="298" r:id="rId35"/>
    <p:sldId id="299" r:id="rId36"/>
    <p:sldId id="300" r:id="rId37"/>
    <p:sldId id="301" r:id="rId38"/>
    <p:sldId id="302" r:id="rId39"/>
    <p:sldId id="303" r:id="rId40"/>
    <p:sldId id="304" r:id="rId41"/>
    <p:sldId id="306" r:id="rId42"/>
    <p:sldId id="266" r:id="rId43"/>
    <p:sldId id="26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shortbt37\AGT\AGT%20Laptop\Financials\2018\Business%20Meeting\Treasurer%20Report%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hortbt37\AGT\AGT%20Laptop\Financials\2018\Business%20Meeting\Treasurer%20Report%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hortbt37\AGT\AGT%20Laptop\Financials\2018\Business%20Meeting\Treasurer%20Report%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hortbt37\AGT\AGT%20Laptop\Financials\2018\Business%20Meeting\Treasurer%20Repor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cat>
            <c:strRef>
              <c:f>Sheet1!$B$2:$E$2</c:f>
              <c:strCache>
                <c:ptCount val="4"/>
                <c:pt idx="0">
                  <c:v>Membership</c:v>
                </c:pt>
                <c:pt idx="1">
                  <c:v>Interest &amp; Investment Income</c:v>
                </c:pt>
                <c:pt idx="2">
                  <c:v>Conference</c:v>
                </c:pt>
                <c:pt idx="3">
                  <c:v>Publications / Education / CE / Products</c:v>
                </c:pt>
              </c:strCache>
            </c:strRef>
          </c:cat>
          <c:val>
            <c:numRef>
              <c:f>Sheet1!$B$5:$E$5</c:f>
              <c:numCache>
                <c:formatCode>General</c:formatCode>
                <c:ptCount val="4"/>
                <c:pt idx="0" formatCode="0%">
                  <c:v>0.76297869664245133</c:v>
                </c:pt>
                <c:pt idx="3" formatCode="0%">
                  <c:v>0.23702130335754873</c:v>
                </c:pt>
              </c:numCache>
            </c:numRef>
          </c:val>
        </c:ser>
        <c:dLbls>
          <c:showLegendKey val="0"/>
          <c:showVal val="0"/>
          <c:showCatName val="0"/>
          <c:showSerName val="0"/>
          <c:showPercent val="0"/>
          <c:showBubbleSize val="0"/>
          <c:showLeaderLines val="1"/>
        </c:dLbls>
        <c:firstSliceAng val="0"/>
      </c:pieChart>
    </c:plotArea>
    <c:legend>
      <c:legendPos val="r"/>
      <c:legendEntry>
        <c:idx val="1"/>
        <c:delete val="1"/>
      </c:legendEntry>
      <c:legendEntry>
        <c:idx val="2"/>
        <c:delete val="1"/>
      </c:legendEntry>
      <c:layout>
        <c:manualLayout>
          <c:xMode val="edge"/>
          <c:yMode val="edge"/>
          <c:x val="0.64102564102564108"/>
          <c:y val="0.34479171958343918"/>
          <c:w val="0.30484330484330485"/>
          <c:h val="0.34805096943527225"/>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cat>
            <c:strRef>
              <c:f>Sheet1!$B$2:$E$2</c:f>
              <c:strCache>
                <c:ptCount val="4"/>
                <c:pt idx="0">
                  <c:v>Membership</c:v>
                </c:pt>
                <c:pt idx="1">
                  <c:v>Interest &amp; Investment Income</c:v>
                </c:pt>
                <c:pt idx="2">
                  <c:v>Conference</c:v>
                </c:pt>
                <c:pt idx="3">
                  <c:v>Publications / Education / CE / Products</c:v>
                </c:pt>
              </c:strCache>
            </c:strRef>
          </c:cat>
          <c:val>
            <c:numRef>
              <c:f>Sheet1!$B$4:$E$4</c:f>
              <c:numCache>
                <c:formatCode>General</c:formatCode>
                <c:ptCount val="4"/>
                <c:pt idx="0" formatCode="0%">
                  <c:v>0.6921948191207179</c:v>
                </c:pt>
                <c:pt idx="3" formatCode="0%">
                  <c:v>0.3078051808792821</c:v>
                </c:pt>
              </c:numCache>
            </c:numRef>
          </c:val>
        </c:ser>
        <c:dLbls>
          <c:showLegendKey val="0"/>
          <c:showVal val="0"/>
          <c:showCatName val="0"/>
          <c:showSerName val="0"/>
          <c:showPercent val="0"/>
          <c:showBubbleSize val="0"/>
          <c:showLeaderLines val="1"/>
        </c:dLbls>
        <c:firstSliceAng val="0"/>
      </c:pieChart>
    </c:plotArea>
    <c:legend>
      <c:legendPos val="r"/>
      <c:legendEntry>
        <c:idx val="1"/>
        <c:delete val="1"/>
      </c:legendEntry>
      <c:legendEntry>
        <c:idx val="2"/>
        <c:delete val="1"/>
      </c:legendEntry>
      <c:layout>
        <c:manualLayout>
          <c:xMode val="edge"/>
          <c:yMode val="edge"/>
          <c:x val="0.66564272058585272"/>
          <c:y val="0.33117695814338999"/>
          <c:w val="0.29594850026462743"/>
          <c:h val="0.4048975457015242"/>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Sheet1!$B$9:$F$9</c:f>
              <c:strCache>
                <c:ptCount val="5"/>
                <c:pt idx="0">
                  <c:v>General &amp; Admin</c:v>
                </c:pt>
                <c:pt idx="1">
                  <c:v>Board</c:v>
                </c:pt>
                <c:pt idx="2">
                  <c:v>Committees</c:v>
                </c:pt>
                <c:pt idx="3">
                  <c:v>Conference</c:v>
                </c:pt>
                <c:pt idx="4">
                  <c:v>Pubications / Education / CE / Products</c:v>
                </c:pt>
              </c:strCache>
            </c:strRef>
          </c:cat>
          <c:val>
            <c:numRef>
              <c:f>Sheet1!$B$12:$F$12</c:f>
              <c:numCache>
                <c:formatCode>0%</c:formatCode>
                <c:ptCount val="5"/>
                <c:pt idx="0">
                  <c:v>0.73980351295028279</c:v>
                </c:pt>
                <c:pt idx="1">
                  <c:v>2.6793688597796964E-2</c:v>
                </c:pt>
                <c:pt idx="2">
                  <c:v>8.3804703780887169E-2</c:v>
                </c:pt>
                <c:pt idx="4">
                  <c:v>0.14959809467103305</c:v>
                </c:pt>
              </c:numCache>
            </c:numRef>
          </c:val>
        </c:ser>
        <c:dLbls>
          <c:showLegendKey val="0"/>
          <c:showVal val="0"/>
          <c:showCatName val="0"/>
          <c:showSerName val="0"/>
          <c:showPercent val="0"/>
          <c:showBubbleSize val="0"/>
          <c:showLeaderLines val="1"/>
        </c:dLbls>
        <c:firstSliceAng val="0"/>
      </c:pieChart>
    </c:plotArea>
    <c:legend>
      <c:legendPos val="r"/>
      <c:legendEntry>
        <c:idx val="3"/>
        <c:delete val="1"/>
      </c:legendEntry>
      <c:layout/>
      <c:overlay val="0"/>
      <c:txPr>
        <a:bodyPr/>
        <a:lstStyle/>
        <a:p>
          <a:pPr>
            <a:defRPr sz="16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Sheet1!$B$9:$F$9</c:f>
              <c:strCache>
                <c:ptCount val="5"/>
                <c:pt idx="0">
                  <c:v>General &amp; Admin</c:v>
                </c:pt>
                <c:pt idx="1">
                  <c:v>Board</c:v>
                </c:pt>
                <c:pt idx="2">
                  <c:v>Committees</c:v>
                </c:pt>
                <c:pt idx="3">
                  <c:v>Conference</c:v>
                </c:pt>
                <c:pt idx="4">
                  <c:v>Pubications / Education / CE / Products</c:v>
                </c:pt>
              </c:strCache>
            </c:strRef>
          </c:cat>
          <c:val>
            <c:numRef>
              <c:f>Sheet1!$B$11:$F$11</c:f>
              <c:numCache>
                <c:formatCode>0%</c:formatCode>
                <c:ptCount val="5"/>
                <c:pt idx="0">
                  <c:v>0.66445013317702883</c:v>
                </c:pt>
                <c:pt idx="1">
                  <c:v>9.260496834069834E-2</c:v>
                </c:pt>
                <c:pt idx="2">
                  <c:v>0.12427389101167917</c:v>
                </c:pt>
                <c:pt idx="4">
                  <c:v>0.1186710074705936</c:v>
                </c:pt>
              </c:numCache>
            </c:numRef>
          </c:val>
        </c:ser>
        <c:dLbls>
          <c:showLegendKey val="0"/>
          <c:showVal val="0"/>
          <c:showCatName val="0"/>
          <c:showSerName val="0"/>
          <c:showPercent val="0"/>
          <c:showBubbleSize val="0"/>
          <c:showLeaderLines val="1"/>
        </c:dLbls>
        <c:firstSliceAng val="0"/>
      </c:pieChart>
    </c:plotArea>
    <c:legend>
      <c:legendPos val="r"/>
      <c:legendEntry>
        <c:idx val="3"/>
        <c:delete val="1"/>
      </c:legendEntry>
      <c:layout/>
      <c:overlay val="0"/>
      <c:txPr>
        <a:bodyPr/>
        <a:lstStyle/>
        <a:p>
          <a:pPr>
            <a:defRPr sz="16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98699A-B064-4CDE-B202-A1D3EB57665F}" type="datetimeFigureOut">
              <a:rPr lang="en-US" smtClean="0"/>
              <a:t>6/18/2018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1AE1F6-5778-42DC-AF7F-3757004B24F3}" type="slidenum">
              <a:rPr lang="en-US" smtClean="0"/>
              <a:t>‹#›</a:t>
            </a:fld>
            <a:endParaRPr lang="en-US"/>
          </a:p>
        </p:txBody>
      </p:sp>
    </p:spTree>
    <p:extLst>
      <p:ext uri="{BB962C8B-B14F-4D97-AF65-F5344CB8AC3E}">
        <p14:creationId xmlns:p14="http://schemas.microsoft.com/office/powerpoint/2010/main" val="2841270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8E9DE8-A0A6-4816-901D-C10A3E966C83}" type="slidenum">
              <a:rPr lang="en-US" smtClean="0"/>
              <a:t>21</a:t>
            </a:fld>
            <a:endParaRPr lang="en-US" dirty="0"/>
          </a:p>
        </p:txBody>
      </p:sp>
    </p:spTree>
    <p:extLst>
      <p:ext uri="{BB962C8B-B14F-4D97-AF65-F5344CB8AC3E}">
        <p14:creationId xmlns:p14="http://schemas.microsoft.com/office/powerpoint/2010/main" val="797750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888582"/>
            <a:fld id="{6EF2DEF0-0D26-4266-A7CE-0928675D7726}" type="slidenum">
              <a:rPr lang="en-US" smtClean="0">
                <a:solidFill>
                  <a:prstClr val="black"/>
                </a:solidFill>
              </a:rPr>
              <a:pPr defTabSz="888582"/>
              <a:t>38</a:t>
            </a:fld>
            <a:endParaRPr lang="en-US" dirty="0" smtClean="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050854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888582"/>
            <a:fld id="{6EF2DEF0-0D26-4266-A7CE-0928675D7726}" type="slidenum">
              <a:rPr lang="en-US" smtClean="0">
                <a:solidFill>
                  <a:prstClr val="black"/>
                </a:solidFill>
              </a:rPr>
              <a:pPr defTabSz="888582"/>
              <a:t>39</a:t>
            </a:fld>
            <a:endParaRPr lang="en-US" dirty="0" smtClean="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159807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888582"/>
            <a:fld id="{6EF2DEF0-0D26-4266-A7CE-0928675D7726}" type="slidenum">
              <a:rPr lang="en-US" smtClean="0">
                <a:solidFill>
                  <a:prstClr val="black"/>
                </a:solidFill>
              </a:rPr>
              <a:pPr defTabSz="888582"/>
              <a:t>40</a:t>
            </a:fld>
            <a:endParaRPr lang="en-US" dirty="0" smtClean="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73541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8E9DE8-A0A6-4816-901D-C10A3E966C83}" type="slidenum">
              <a:rPr lang="en-US" smtClean="0"/>
              <a:t>22</a:t>
            </a:fld>
            <a:endParaRPr lang="en-US" dirty="0"/>
          </a:p>
        </p:txBody>
      </p:sp>
    </p:spTree>
    <p:extLst>
      <p:ext uri="{BB962C8B-B14F-4D97-AF65-F5344CB8AC3E}">
        <p14:creationId xmlns:p14="http://schemas.microsoft.com/office/powerpoint/2010/main" val="1241365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94CF6-1054-40B7-8FE0-283FC1E2C980}" type="slidenum">
              <a:rPr lang="en-US" smtClean="0"/>
              <a:t>23</a:t>
            </a:fld>
            <a:endParaRPr lang="en-US" dirty="0"/>
          </a:p>
        </p:txBody>
      </p:sp>
    </p:spTree>
    <p:extLst>
      <p:ext uri="{BB962C8B-B14F-4D97-AF65-F5344CB8AC3E}">
        <p14:creationId xmlns:p14="http://schemas.microsoft.com/office/powerpoint/2010/main" val="1052678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94CF6-1054-40B7-8FE0-283FC1E2C980}" type="slidenum">
              <a:rPr lang="en-US" smtClean="0"/>
              <a:t>24</a:t>
            </a:fld>
            <a:endParaRPr lang="en-US" dirty="0"/>
          </a:p>
        </p:txBody>
      </p:sp>
    </p:spTree>
    <p:extLst>
      <p:ext uri="{BB962C8B-B14F-4D97-AF65-F5344CB8AC3E}">
        <p14:creationId xmlns:p14="http://schemas.microsoft.com/office/powerpoint/2010/main" val="319624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888582"/>
            <a:fld id="{6EF2DEF0-0D26-4266-A7CE-0928675D7726}" type="slidenum">
              <a:rPr lang="en-US" smtClean="0">
                <a:solidFill>
                  <a:prstClr val="black"/>
                </a:solidFill>
              </a:rPr>
              <a:pPr defTabSz="888582"/>
              <a:t>33</a:t>
            </a:fld>
            <a:endParaRPr lang="en-US" dirty="0" smtClean="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110644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888582"/>
            <a:fld id="{6EF2DEF0-0D26-4266-A7CE-0928675D7726}" type="slidenum">
              <a:rPr lang="en-US" smtClean="0">
                <a:solidFill>
                  <a:prstClr val="black"/>
                </a:solidFill>
              </a:rPr>
              <a:pPr defTabSz="888582"/>
              <a:t>34</a:t>
            </a:fld>
            <a:endParaRPr lang="en-US" dirty="0" smtClean="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768159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888582"/>
            <a:fld id="{6EF2DEF0-0D26-4266-A7CE-0928675D7726}" type="slidenum">
              <a:rPr lang="en-US" smtClean="0">
                <a:solidFill>
                  <a:prstClr val="black"/>
                </a:solidFill>
              </a:rPr>
              <a:pPr defTabSz="888582"/>
              <a:t>35</a:t>
            </a:fld>
            <a:endParaRPr lang="en-US" dirty="0" smtClean="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573478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888582"/>
            <a:fld id="{6EF2DEF0-0D26-4266-A7CE-0928675D7726}" type="slidenum">
              <a:rPr lang="en-US" smtClean="0">
                <a:solidFill>
                  <a:prstClr val="black"/>
                </a:solidFill>
              </a:rPr>
              <a:pPr defTabSz="888582"/>
              <a:t>36</a:t>
            </a:fld>
            <a:endParaRPr lang="en-US" dirty="0" smtClean="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344993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888582"/>
            <a:fld id="{6EF2DEF0-0D26-4266-A7CE-0928675D7726}" type="slidenum">
              <a:rPr lang="en-US" smtClean="0">
                <a:solidFill>
                  <a:prstClr val="black"/>
                </a:solidFill>
              </a:rPr>
              <a:pPr defTabSz="888582"/>
              <a:t>37</a:t>
            </a:fld>
            <a:endParaRPr lang="en-US" dirty="0" smtClean="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94557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FE96167-8535-4BCC-A177-200837FDB338}" type="datetimeFigureOut">
              <a:rPr lang="en-US" smtClean="0"/>
              <a:t>6/18/2018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3A0777D-5DB2-49D0-8A44-8842F8EECF5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FE96167-8535-4BCC-A177-200837FDB338}"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0777D-5DB2-49D0-8A44-8842F8EECF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FE96167-8535-4BCC-A177-200837FDB338}" type="datetimeFigureOut">
              <a:rPr lang="en-US" smtClean="0"/>
              <a:t>6/18/2018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3A0777D-5DB2-49D0-8A44-8842F8EECF5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13" name="Title 12"/>
          <p:cNvSpPr>
            <a:spLocks noGrp="1"/>
          </p:cNvSpPr>
          <p:nvPr>
            <p:ph type="title"/>
          </p:nvPr>
        </p:nvSpPr>
        <p:spPr>
          <a:xfrm>
            <a:off x="247977" y="117401"/>
            <a:ext cx="7772400" cy="1143000"/>
          </a:xfrm>
        </p:spPr>
        <p:txBody>
          <a:bodyPr>
            <a:normAutofit/>
          </a:bodyPr>
          <a:lstStyle>
            <a:lvl1pPr algn="ctr">
              <a:defRPr sz="3200">
                <a:solidFill>
                  <a:schemeClr val="accent1">
                    <a:lumMod val="75000"/>
                  </a:schemeClr>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5177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FE96167-8535-4BCC-A177-200837FDB338}" type="datetimeFigureOut">
              <a:rPr lang="en-US" smtClean="0"/>
              <a:t>6/18/2018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3A0777D-5DB2-49D0-8A44-8842F8EECF5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FE96167-8535-4BCC-A177-200837FDB338}" type="datetimeFigureOut">
              <a:rPr lang="en-US" smtClean="0"/>
              <a:t>6/18/2018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3A0777D-5DB2-49D0-8A44-8842F8EECF5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FE96167-8535-4BCC-A177-200837FDB338}" type="datetimeFigureOut">
              <a:rPr lang="en-US" smtClean="0"/>
              <a:t>6/18/2018</a:t>
            </a:fld>
            <a:endParaRPr lang="en-US"/>
          </a:p>
        </p:txBody>
      </p:sp>
      <p:sp>
        <p:nvSpPr>
          <p:cNvPr id="10" name="Slide Number Placeholder 9"/>
          <p:cNvSpPr>
            <a:spLocks noGrp="1"/>
          </p:cNvSpPr>
          <p:nvPr>
            <p:ph type="sldNum" sz="quarter" idx="16"/>
          </p:nvPr>
        </p:nvSpPr>
        <p:spPr/>
        <p:txBody>
          <a:bodyPr rtlCol="0"/>
          <a:lstStyle/>
          <a:p>
            <a:fld id="{B3A0777D-5DB2-49D0-8A44-8842F8EECF5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FE96167-8535-4BCC-A177-200837FDB338}" type="datetimeFigureOut">
              <a:rPr lang="en-US" smtClean="0"/>
              <a:t>6/18/2018</a:t>
            </a:fld>
            <a:endParaRPr lang="en-US"/>
          </a:p>
        </p:txBody>
      </p:sp>
      <p:sp>
        <p:nvSpPr>
          <p:cNvPr id="12" name="Slide Number Placeholder 11"/>
          <p:cNvSpPr>
            <a:spLocks noGrp="1"/>
          </p:cNvSpPr>
          <p:nvPr>
            <p:ph type="sldNum" sz="quarter" idx="16"/>
          </p:nvPr>
        </p:nvSpPr>
        <p:spPr/>
        <p:txBody>
          <a:bodyPr rtlCol="0"/>
          <a:lstStyle/>
          <a:p>
            <a:fld id="{B3A0777D-5DB2-49D0-8A44-8842F8EECF5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FE96167-8535-4BCC-A177-200837FDB338}" type="datetimeFigureOut">
              <a:rPr lang="en-US" smtClean="0"/>
              <a:t>6/18/2018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3A0777D-5DB2-49D0-8A44-8842F8EECF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96167-8535-4BCC-A177-200837FDB338}" type="datetimeFigureOut">
              <a:rPr lang="en-US" smtClean="0"/>
              <a:t>6/18/2018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3A0777D-5DB2-49D0-8A44-8842F8EECF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7FE96167-8535-4BCC-A177-200837FDB338}" type="datetimeFigureOut">
              <a:rPr lang="en-US" smtClean="0"/>
              <a:t>6/18/2018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3A0777D-5DB2-49D0-8A44-8842F8EECF5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FE96167-8535-4BCC-A177-200837FDB338}" type="datetimeFigureOut">
              <a:rPr lang="en-US" smtClean="0"/>
              <a:t>6/18/2018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3A0777D-5DB2-49D0-8A44-8842F8EECF5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FE96167-8535-4BCC-A177-200837FDB338}" type="datetimeFigureOut">
              <a:rPr lang="en-US" smtClean="0"/>
              <a:t>6/18/2018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3A0777D-5DB2-49D0-8A44-8842F8EECF5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mailto:erica.owens@duke.edu"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mailto:rrink53@gmail.com"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hyperlink" Target="https://agt-info.org/annual-meetin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rrink53@gmail.com"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41.xml.rels><?xml version="1.0" encoding="UTF-8" standalone="yes"?>
<Relationships xmlns="http://schemas.openxmlformats.org/package/2006/relationships"><Relationship Id="rId8" Type="http://schemas.openxmlformats.org/officeDocument/2006/relationships/hyperlink" Target="mailto:helenjenks@sbcglobal.net" TargetMode="External"/><Relationship Id="rId3" Type="http://schemas.openxmlformats.org/officeDocument/2006/relationships/hyperlink" Target="mailto:pdowling@pathlinelabs.com" TargetMode="External"/><Relationship Id="rId7" Type="http://schemas.openxmlformats.org/officeDocument/2006/relationships/hyperlink" Target="mailto:pchu@mdanderson.org" TargetMode="External"/><Relationship Id="rId2" Type="http://schemas.openxmlformats.org/officeDocument/2006/relationships/hyperlink" Target="mailto:rrink@quixnet.net" TargetMode="External"/><Relationship Id="rId1" Type="http://schemas.openxmlformats.org/officeDocument/2006/relationships/slideLayout" Target="../slideLayouts/slideLayout12.xml"/><Relationship Id="rId6" Type="http://schemas.openxmlformats.org/officeDocument/2006/relationships/hyperlink" Target="mailto:jsanford@metasystems.org" TargetMode="External"/><Relationship Id="rId5" Type="http://schemas.openxmlformats.org/officeDocument/2006/relationships/hyperlink" Target="mailto:bgasparini@neogenomics.com" TargetMode="External"/><Relationship Id="rId4" Type="http://schemas.openxmlformats.org/officeDocument/2006/relationships/hyperlink" Target="mailto:erica.owens@duke.edu" TargetMode="External"/><Relationship Id="rId9" Type="http://schemas.openxmlformats.org/officeDocument/2006/relationships/image" Target="../media/image10.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AGTinfonow@gmail.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038600"/>
            <a:ext cx="8534400" cy="1828800"/>
          </a:xfrm>
        </p:spPr>
        <p:txBody>
          <a:bodyPr>
            <a:normAutofit/>
          </a:bodyPr>
          <a:lstStyle/>
          <a:p>
            <a:r>
              <a:rPr lang="en-US" b="1" dirty="0"/>
              <a:t>43</a:t>
            </a:r>
            <a:r>
              <a:rPr lang="en-US" b="1" baseline="30000" dirty="0"/>
              <a:t>rd</a:t>
            </a:r>
            <a:r>
              <a:rPr lang="en-US" b="1" dirty="0"/>
              <a:t> Annual Business Meeting</a:t>
            </a:r>
            <a:r>
              <a:rPr lang="en-US" dirty="0"/>
              <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718" y="599661"/>
            <a:ext cx="7239000" cy="2906910"/>
          </a:xfrm>
          <a:prstGeom prst="rect">
            <a:avLst/>
          </a:prstGeom>
        </p:spPr>
      </p:pic>
      <p:sp>
        <p:nvSpPr>
          <p:cNvPr id="3" name="TextBox 2"/>
          <p:cNvSpPr txBox="1"/>
          <p:nvPr/>
        </p:nvSpPr>
        <p:spPr>
          <a:xfrm>
            <a:off x="6400800" y="6172200"/>
            <a:ext cx="2057400" cy="461665"/>
          </a:xfrm>
          <a:prstGeom prst="rect">
            <a:avLst/>
          </a:prstGeom>
          <a:noFill/>
        </p:spPr>
        <p:txBody>
          <a:bodyPr wrap="square" rtlCol="0">
            <a:spAutoFit/>
          </a:bodyPr>
          <a:lstStyle/>
          <a:p>
            <a:r>
              <a:rPr lang="en-US" sz="2400" dirty="0" smtClean="0"/>
              <a:t>June 19, 2018</a:t>
            </a:r>
            <a:endParaRPr lang="en-US" sz="2400" dirty="0"/>
          </a:p>
        </p:txBody>
      </p:sp>
    </p:spTree>
    <p:extLst>
      <p:ext uri="{BB962C8B-B14F-4D97-AF65-F5344CB8AC3E}">
        <p14:creationId xmlns:p14="http://schemas.microsoft.com/office/powerpoint/2010/main" val="1561979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Publications</a:t>
            </a:r>
          </a:p>
        </p:txBody>
      </p:sp>
      <p:sp>
        <p:nvSpPr>
          <p:cNvPr id="3" name="Content Placeholder 2"/>
          <p:cNvSpPr>
            <a:spLocks noGrp="1"/>
          </p:cNvSpPr>
          <p:nvPr>
            <p:ph sz="quarter" idx="1"/>
          </p:nvPr>
        </p:nvSpPr>
        <p:spPr/>
        <p:txBody>
          <a:bodyPr>
            <a:normAutofit fontScale="92500" lnSpcReduction="10000"/>
          </a:bodyPr>
          <a:lstStyle/>
          <a:p>
            <a:r>
              <a:rPr lang="en-US" i="1" dirty="0"/>
              <a:t>Journal of the Association of Genetic Technologists, </a:t>
            </a:r>
            <a:r>
              <a:rPr lang="en-US" dirty="0"/>
              <a:t>volume 44 (available on the AGT Website)</a:t>
            </a:r>
          </a:p>
          <a:p>
            <a:r>
              <a:rPr lang="en-US" dirty="0"/>
              <a:t>Products for Sale</a:t>
            </a:r>
          </a:p>
          <a:p>
            <a:pPr lvl="1"/>
            <a:r>
              <a:rPr lang="en-US" i="1" dirty="0"/>
              <a:t>AGT Cytogenetic Laboratory Manual, </a:t>
            </a:r>
            <a:r>
              <a:rPr lang="en-US" dirty="0"/>
              <a:t>4</a:t>
            </a:r>
            <a:r>
              <a:rPr lang="en-US" baseline="30000" dirty="0"/>
              <a:t>th</a:t>
            </a:r>
            <a:r>
              <a:rPr lang="en-US" dirty="0"/>
              <a:t> edition (available through the publisher, Wiley)</a:t>
            </a:r>
          </a:p>
          <a:p>
            <a:pPr lvl="1"/>
            <a:r>
              <a:rPr lang="en-US" dirty="0"/>
              <a:t>Cytogenetics Symposia, 2</a:t>
            </a:r>
            <a:r>
              <a:rPr lang="en-US" baseline="30000" dirty="0"/>
              <a:t>nd</a:t>
            </a:r>
            <a:r>
              <a:rPr lang="en-US" dirty="0"/>
              <a:t> edition (available in the AGT Store)</a:t>
            </a:r>
          </a:p>
          <a:p>
            <a:pPr lvl="1"/>
            <a:r>
              <a:rPr lang="en-US" dirty="0"/>
              <a:t>AGT Molecular Biology Technical Review Guide (available in the AGT Store)</a:t>
            </a:r>
          </a:p>
          <a:p>
            <a:pPr lvl="1"/>
            <a:r>
              <a:rPr lang="en-US" dirty="0"/>
              <a:t>Dynamics of Chromosome Spreading Video (available in the AGT Store)</a:t>
            </a:r>
          </a:p>
          <a:p>
            <a:endParaRPr lang="en-US" i="1" dirty="0"/>
          </a:p>
        </p:txBody>
      </p:sp>
    </p:spTree>
    <p:extLst>
      <p:ext uri="{BB962C8B-B14F-4D97-AF65-F5344CB8AC3E}">
        <p14:creationId xmlns:p14="http://schemas.microsoft.com/office/powerpoint/2010/main" val="1814223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 and Public Relations</a:t>
            </a:r>
          </a:p>
        </p:txBody>
      </p:sp>
      <p:sp>
        <p:nvSpPr>
          <p:cNvPr id="3" name="Content Placeholder 2"/>
          <p:cNvSpPr>
            <a:spLocks noGrp="1"/>
          </p:cNvSpPr>
          <p:nvPr>
            <p:ph sz="quarter" idx="1"/>
          </p:nvPr>
        </p:nvSpPr>
        <p:spPr/>
        <p:txBody>
          <a:bodyPr/>
          <a:lstStyle/>
          <a:p>
            <a:endParaRPr lang="en-US" dirty="0" smtClean="0"/>
          </a:p>
          <a:p>
            <a:endParaRPr lang="en-US" dirty="0"/>
          </a:p>
          <a:p>
            <a:r>
              <a:rPr lang="en-US" dirty="0" smtClean="0"/>
              <a:t>Goals</a:t>
            </a:r>
            <a:r>
              <a:rPr lang="en-US" dirty="0"/>
              <a:t>: Recruitment and </a:t>
            </a:r>
            <a:r>
              <a:rPr lang="en-US" dirty="0" smtClean="0"/>
              <a:t>Retention</a:t>
            </a:r>
          </a:p>
          <a:p>
            <a:endParaRPr lang="en-US" dirty="0"/>
          </a:p>
          <a:p>
            <a:r>
              <a:rPr lang="en-US" dirty="0"/>
              <a:t>Assistance Requested – Spread the word!</a:t>
            </a:r>
          </a:p>
          <a:p>
            <a:endParaRPr lang="en-US" dirty="0"/>
          </a:p>
        </p:txBody>
      </p:sp>
    </p:spTree>
    <p:extLst>
      <p:ext uri="{BB962C8B-B14F-4D97-AF65-F5344CB8AC3E}">
        <p14:creationId xmlns:p14="http://schemas.microsoft.com/office/powerpoint/2010/main" val="1405886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Meeting</a:t>
            </a:r>
          </a:p>
        </p:txBody>
      </p:sp>
      <p:sp>
        <p:nvSpPr>
          <p:cNvPr id="3" name="Content Placeholder 2"/>
          <p:cNvSpPr>
            <a:spLocks noGrp="1"/>
          </p:cNvSpPr>
          <p:nvPr>
            <p:ph sz="quarter" idx="1"/>
          </p:nvPr>
        </p:nvSpPr>
        <p:spPr/>
        <p:txBody>
          <a:bodyPr/>
          <a:lstStyle/>
          <a:p>
            <a:endParaRPr lang="en-US" dirty="0" smtClean="0"/>
          </a:p>
          <a:p>
            <a:endParaRPr lang="en-US" dirty="0" smtClean="0"/>
          </a:p>
          <a:p>
            <a:r>
              <a:rPr lang="en-US" dirty="0" smtClean="0"/>
              <a:t>2019 </a:t>
            </a:r>
            <a:r>
              <a:rPr lang="en-US" dirty="0"/>
              <a:t>Meeting Planning Underway</a:t>
            </a:r>
          </a:p>
          <a:p>
            <a:endParaRPr lang="en-US" dirty="0" smtClean="0"/>
          </a:p>
          <a:p>
            <a:r>
              <a:rPr lang="en-US" dirty="0" smtClean="0"/>
              <a:t>Be a part of the process … Join the committee!</a:t>
            </a:r>
            <a:endParaRPr lang="en-US" dirty="0"/>
          </a:p>
        </p:txBody>
      </p:sp>
    </p:spTree>
    <p:extLst>
      <p:ext uri="{BB962C8B-B14F-4D97-AF65-F5344CB8AC3E}">
        <p14:creationId xmlns:p14="http://schemas.microsoft.com/office/powerpoint/2010/main" val="1928601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Initiatives</a:t>
            </a:r>
          </a:p>
        </p:txBody>
      </p:sp>
      <p:sp>
        <p:nvSpPr>
          <p:cNvPr id="3" name="Content Placeholder 2"/>
          <p:cNvSpPr>
            <a:spLocks noGrp="1"/>
          </p:cNvSpPr>
          <p:nvPr>
            <p:ph sz="quarter" idx="1"/>
          </p:nvPr>
        </p:nvSpPr>
        <p:spPr>
          <a:xfrm>
            <a:off x="612648" y="3200400"/>
            <a:ext cx="8153400" cy="2895600"/>
          </a:xfrm>
        </p:spPr>
        <p:txBody>
          <a:bodyPr/>
          <a:lstStyle/>
          <a:p>
            <a:r>
              <a:rPr lang="en-US" dirty="0"/>
              <a:t>2018-2019 Budget and Financial Update presented by Secretary / Treasurer </a:t>
            </a:r>
          </a:p>
        </p:txBody>
      </p:sp>
    </p:spTree>
    <p:extLst>
      <p:ext uri="{BB962C8B-B14F-4D97-AF65-F5344CB8AC3E}">
        <p14:creationId xmlns:p14="http://schemas.microsoft.com/office/powerpoint/2010/main" val="1360832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2018-2019 </a:t>
            </a:r>
            <a:r>
              <a:rPr lang="en-US" dirty="0" smtClean="0"/>
              <a:t>Budget – Revenue</a:t>
            </a:r>
            <a:endParaRPr lang="en-US" dirty="0"/>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3524935301"/>
              </p:ext>
            </p:extLst>
          </p:nvPr>
        </p:nvGraphicFramePr>
        <p:xfrm>
          <a:off x="609601" y="1752600"/>
          <a:ext cx="3200400" cy="4800612"/>
        </p:xfrm>
        <a:graphic>
          <a:graphicData uri="http://schemas.openxmlformats.org/drawingml/2006/table">
            <a:tbl>
              <a:tblPr>
                <a:tableStyleId>{5C22544A-7EE6-4342-B048-85BDC9FD1C3A}</a:tableStyleId>
              </a:tblPr>
              <a:tblGrid>
                <a:gridCol w="2133599"/>
                <a:gridCol w="1066801"/>
              </a:tblGrid>
              <a:tr h="400051">
                <a:tc>
                  <a:txBody>
                    <a:bodyPr/>
                    <a:lstStyle/>
                    <a:p>
                      <a:pPr algn="l" fontAlgn="b"/>
                      <a:r>
                        <a:rPr lang="en-US" sz="1400" b="0" i="1" u="none" strike="noStrike" dirty="0">
                          <a:effectLst/>
                          <a:latin typeface="+mj-lt"/>
                        </a:rPr>
                        <a:t>Membership Dues</a:t>
                      </a:r>
                      <a:endParaRPr lang="en-US" sz="1400" b="0" i="1" u="none" strike="noStrike" dirty="0">
                        <a:solidFill>
                          <a:srgbClr val="000000"/>
                        </a:solidFill>
                        <a:effectLst/>
                        <a:latin typeface="+mj-lt"/>
                      </a:endParaRPr>
                    </a:p>
                  </a:txBody>
                  <a:tcPr marL="9525" marR="9525" marT="9525" marB="0" anchor="b"/>
                </a:tc>
                <a:tc>
                  <a:txBody>
                    <a:bodyPr/>
                    <a:lstStyle/>
                    <a:p>
                      <a:pPr algn="l" fontAlgn="b"/>
                      <a:endParaRPr lang="en-US" sz="1400" b="0" i="0" u="none" strike="noStrike" dirty="0">
                        <a:solidFill>
                          <a:srgbClr val="000000"/>
                        </a:solidFill>
                        <a:effectLst/>
                        <a:latin typeface="+mj-lt"/>
                      </a:endParaRPr>
                    </a:p>
                  </a:txBody>
                  <a:tcPr marL="9525" marR="9525" marT="9525" marB="0" anchor="b"/>
                </a:tc>
              </a:tr>
              <a:tr h="400051">
                <a:tc>
                  <a:txBody>
                    <a:bodyPr/>
                    <a:lstStyle/>
                    <a:p>
                      <a:pPr algn="l" fontAlgn="b"/>
                      <a:r>
                        <a:rPr lang="en-US" sz="1400" u="none" strike="noStrike">
                          <a:effectLst/>
                          <a:latin typeface="+mj-lt"/>
                        </a:rPr>
                        <a:t>Regular Dues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$46,015.00</a:t>
                      </a:r>
                      <a:endParaRPr lang="en-US" sz="1400" b="0" i="0" u="none" strike="noStrike">
                        <a:solidFill>
                          <a:srgbClr val="548235"/>
                        </a:solidFill>
                        <a:effectLst/>
                        <a:latin typeface="+mj-lt"/>
                      </a:endParaRPr>
                    </a:p>
                  </a:txBody>
                  <a:tcPr marL="9525" marR="9525" marT="9525" marB="0" anchor="b"/>
                </a:tc>
              </a:tr>
              <a:tr h="400051">
                <a:tc>
                  <a:txBody>
                    <a:bodyPr/>
                    <a:lstStyle/>
                    <a:p>
                      <a:pPr algn="l" fontAlgn="b"/>
                      <a:r>
                        <a:rPr lang="en-US" sz="1400" u="none" strike="noStrike">
                          <a:effectLst/>
                          <a:latin typeface="+mj-lt"/>
                        </a:rPr>
                        <a:t>Exam Passer Discount Dues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548235"/>
                        </a:solidFill>
                        <a:effectLst/>
                        <a:latin typeface="+mj-lt"/>
                      </a:endParaRPr>
                    </a:p>
                  </a:txBody>
                  <a:tcPr marL="9525" marR="9525" marT="9525" marB="0" anchor="b"/>
                </a:tc>
              </a:tr>
              <a:tr h="400051">
                <a:tc>
                  <a:txBody>
                    <a:bodyPr/>
                    <a:lstStyle/>
                    <a:p>
                      <a:pPr algn="l" fontAlgn="b"/>
                      <a:r>
                        <a:rPr lang="en-US" sz="1400" u="none" strike="noStrike" dirty="0">
                          <a:effectLst/>
                          <a:latin typeface="+mj-lt"/>
                        </a:rPr>
                        <a:t>Student Dues</a:t>
                      </a:r>
                      <a:endParaRPr lang="en-US" sz="1400" b="0" i="0" u="none" strike="noStrike" dirty="0">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$530.00</a:t>
                      </a:r>
                      <a:endParaRPr lang="en-US" sz="1400" b="0" i="0" u="none" strike="noStrike">
                        <a:solidFill>
                          <a:srgbClr val="548235"/>
                        </a:solidFill>
                        <a:effectLst/>
                        <a:latin typeface="+mj-lt"/>
                      </a:endParaRPr>
                    </a:p>
                  </a:txBody>
                  <a:tcPr marL="9525" marR="9525" marT="9525" marB="0" anchor="b"/>
                </a:tc>
              </a:tr>
              <a:tr h="400051">
                <a:tc>
                  <a:txBody>
                    <a:bodyPr/>
                    <a:lstStyle/>
                    <a:p>
                      <a:pPr algn="l" fontAlgn="b"/>
                      <a:r>
                        <a:rPr lang="en-US" sz="1400" u="none" strike="noStrike" dirty="0">
                          <a:effectLst/>
                          <a:latin typeface="+mj-lt"/>
                        </a:rPr>
                        <a:t>Emeritus Dues</a:t>
                      </a:r>
                      <a:endParaRPr lang="en-US" sz="1400" b="0" i="0" u="none" strike="noStrike" dirty="0">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$1,175.00</a:t>
                      </a:r>
                      <a:endParaRPr lang="en-US" sz="1400" b="0" i="0" u="none" strike="noStrike">
                        <a:solidFill>
                          <a:srgbClr val="548235"/>
                        </a:solidFill>
                        <a:effectLst/>
                        <a:latin typeface="+mj-lt"/>
                      </a:endParaRPr>
                    </a:p>
                  </a:txBody>
                  <a:tcPr marL="9525" marR="9525" marT="9525" marB="0" anchor="b"/>
                </a:tc>
              </a:tr>
              <a:tr h="400051">
                <a:tc>
                  <a:txBody>
                    <a:bodyPr/>
                    <a:lstStyle/>
                    <a:p>
                      <a:pPr algn="l" fontAlgn="b"/>
                      <a:r>
                        <a:rPr lang="en-US" sz="1400" u="none" strike="noStrike">
                          <a:effectLst/>
                          <a:latin typeface="+mj-lt"/>
                        </a:rPr>
                        <a:t>Collaborative Dues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$565.00</a:t>
                      </a:r>
                      <a:endParaRPr lang="en-US" sz="1400" b="0" i="0" u="none" strike="noStrike">
                        <a:solidFill>
                          <a:srgbClr val="548235"/>
                        </a:solidFill>
                        <a:effectLst/>
                        <a:latin typeface="+mj-lt"/>
                      </a:endParaRPr>
                    </a:p>
                  </a:txBody>
                  <a:tcPr marL="9525" marR="9525" marT="9525" marB="0" anchor="b"/>
                </a:tc>
              </a:tr>
              <a:tr h="400051">
                <a:tc>
                  <a:txBody>
                    <a:bodyPr/>
                    <a:lstStyle/>
                    <a:p>
                      <a:pPr algn="l" fontAlgn="b"/>
                      <a:r>
                        <a:rPr lang="en-US" sz="1400" b="1" u="none" strike="noStrike" dirty="0">
                          <a:effectLst/>
                          <a:latin typeface="+mj-lt"/>
                        </a:rPr>
                        <a:t>Total Membership Dues</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dirty="0">
                          <a:effectLst/>
                          <a:latin typeface="+mj-lt"/>
                        </a:rPr>
                        <a:t>$48,285.00</a:t>
                      </a:r>
                      <a:endParaRPr lang="en-US" sz="1400" b="1" i="0" u="none" strike="noStrike" dirty="0">
                        <a:solidFill>
                          <a:srgbClr val="548235"/>
                        </a:solidFill>
                        <a:effectLst/>
                        <a:latin typeface="+mj-lt"/>
                      </a:endParaRPr>
                    </a:p>
                  </a:txBody>
                  <a:tcPr marL="9525" marR="9525" marT="9525" marB="0" anchor="b"/>
                </a:tc>
              </a:tr>
              <a:tr h="400051">
                <a:tc>
                  <a:txBody>
                    <a:bodyPr/>
                    <a:lstStyle/>
                    <a:p>
                      <a:pPr algn="l" fontAlgn="b"/>
                      <a:r>
                        <a:rPr lang="en-US" sz="1400" i="1" u="none" strike="noStrike" dirty="0">
                          <a:effectLst/>
                          <a:latin typeface="+mj-lt"/>
                        </a:rPr>
                        <a:t>Sales</a:t>
                      </a:r>
                      <a:endParaRPr lang="en-US" sz="1400" b="0" i="1" u="none" strike="noStrike" dirty="0">
                        <a:solidFill>
                          <a:srgbClr val="000000"/>
                        </a:solidFill>
                        <a:effectLst/>
                        <a:latin typeface="+mj-lt"/>
                      </a:endParaRPr>
                    </a:p>
                  </a:txBody>
                  <a:tcPr marL="9525" marR="9525" marT="9525" marB="0" anchor="b"/>
                </a:tc>
                <a:tc>
                  <a:txBody>
                    <a:bodyPr/>
                    <a:lstStyle/>
                    <a:p>
                      <a:pPr algn="l" fontAlgn="b"/>
                      <a:endParaRPr lang="en-US" sz="1400" b="1" i="0" u="none" strike="noStrike">
                        <a:solidFill>
                          <a:srgbClr val="000000"/>
                        </a:solidFill>
                        <a:effectLst/>
                        <a:latin typeface="+mj-lt"/>
                      </a:endParaRPr>
                    </a:p>
                  </a:txBody>
                  <a:tcPr marL="9525" marR="9525" marT="9525" marB="0" anchor="b"/>
                </a:tc>
              </a:tr>
              <a:tr h="400051">
                <a:tc>
                  <a:txBody>
                    <a:bodyPr/>
                    <a:lstStyle/>
                    <a:p>
                      <a:pPr algn="l" fontAlgn="b"/>
                      <a:r>
                        <a:rPr lang="en-US" sz="1400" u="none" strike="noStrike" dirty="0">
                          <a:effectLst/>
                          <a:latin typeface="+mj-lt"/>
                        </a:rPr>
                        <a:t>Mailing List</a:t>
                      </a:r>
                      <a:endParaRPr lang="en-US" sz="1400" b="0" i="0" u="none" strike="noStrike" dirty="0">
                        <a:solidFill>
                          <a:srgbClr val="000000"/>
                        </a:solidFill>
                        <a:effectLst/>
                        <a:latin typeface="+mj-lt"/>
                      </a:endParaRPr>
                    </a:p>
                  </a:txBody>
                  <a:tcPr marL="9525" marR="9525" marT="9525" marB="0" anchor="b"/>
                </a:tc>
                <a:tc>
                  <a:txBody>
                    <a:bodyPr/>
                    <a:lstStyle/>
                    <a:p>
                      <a:pPr algn="r" fontAlgn="b"/>
                      <a:r>
                        <a:rPr lang="en-US" sz="1400" u="none" strike="noStrike" dirty="0">
                          <a:effectLst/>
                          <a:latin typeface="+mj-lt"/>
                        </a:rPr>
                        <a:t>$300.00</a:t>
                      </a:r>
                      <a:endParaRPr lang="en-US" sz="1400" b="0" i="0" u="none" strike="noStrike" dirty="0">
                        <a:solidFill>
                          <a:srgbClr val="548235"/>
                        </a:solidFill>
                        <a:effectLst/>
                        <a:latin typeface="+mj-lt"/>
                      </a:endParaRPr>
                    </a:p>
                  </a:txBody>
                  <a:tcPr marL="9525" marR="9525" marT="9525" marB="0" anchor="b"/>
                </a:tc>
              </a:tr>
              <a:tr h="400051">
                <a:tc>
                  <a:txBody>
                    <a:bodyPr/>
                    <a:lstStyle/>
                    <a:p>
                      <a:pPr algn="l" fontAlgn="b"/>
                      <a:r>
                        <a:rPr lang="en-US" sz="1400" u="none" strike="noStrike">
                          <a:effectLst/>
                          <a:latin typeface="+mj-lt"/>
                        </a:rPr>
                        <a:t>T-shirt Sales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548235"/>
                        </a:solidFill>
                        <a:effectLst/>
                        <a:latin typeface="+mj-lt"/>
                      </a:endParaRPr>
                    </a:p>
                  </a:txBody>
                  <a:tcPr marL="9525" marR="9525" marT="9525" marB="0" anchor="b"/>
                </a:tc>
              </a:tr>
              <a:tr h="400051">
                <a:tc>
                  <a:txBody>
                    <a:bodyPr/>
                    <a:lstStyle/>
                    <a:p>
                      <a:pPr algn="l" fontAlgn="b"/>
                      <a:r>
                        <a:rPr lang="en-US" sz="1400" u="none" strike="noStrike">
                          <a:effectLst/>
                          <a:latin typeface="+mj-lt"/>
                        </a:rPr>
                        <a:t>FGT Products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548235"/>
                        </a:solidFill>
                        <a:effectLst/>
                        <a:latin typeface="+mj-lt"/>
                      </a:endParaRPr>
                    </a:p>
                  </a:txBody>
                  <a:tcPr marL="9525" marR="9525" marT="9525" marB="0" anchor="b"/>
                </a:tc>
              </a:tr>
              <a:tr h="400051">
                <a:tc>
                  <a:txBody>
                    <a:bodyPr/>
                    <a:lstStyle/>
                    <a:p>
                      <a:pPr algn="l" fontAlgn="b"/>
                      <a:r>
                        <a:rPr lang="en-US" sz="1400" b="1" u="none" strike="noStrike" dirty="0">
                          <a:effectLst/>
                          <a:latin typeface="+mj-lt"/>
                        </a:rPr>
                        <a:t>Total Sales</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dirty="0">
                          <a:effectLst/>
                          <a:latin typeface="+mj-lt"/>
                        </a:rPr>
                        <a:t>$300.00</a:t>
                      </a:r>
                      <a:endParaRPr lang="en-US" sz="1400" b="1" i="0" u="none" strike="noStrike" dirty="0">
                        <a:solidFill>
                          <a:srgbClr val="548235"/>
                        </a:solidFill>
                        <a:effectLst/>
                        <a:latin typeface="+mj-lt"/>
                      </a:endParaRPr>
                    </a:p>
                  </a:txBody>
                  <a:tcPr marL="9525" marR="9525" marT="9525" marB="0" anchor="b"/>
                </a:tc>
              </a:tr>
            </a:tbl>
          </a:graphicData>
        </a:graphic>
      </p:graphicFrame>
      <p:graphicFrame>
        <p:nvGraphicFramePr>
          <p:cNvPr id="10" name="Content Placeholder 5"/>
          <p:cNvGraphicFramePr>
            <a:graphicFrameLocks/>
          </p:cNvGraphicFramePr>
          <p:nvPr>
            <p:extLst>
              <p:ext uri="{D42A27DB-BD31-4B8C-83A1-F6EECF244321}">
                <p14:modId xmlns:p14="http://schemas.microsoft.com/office/powerpoint/2010/main" val="1740750502"/>
              </p:ext>
            </p:extLst>
          </p:nvPr>
        </p:nvGraphicFramePr>
        <p:xfrm>
          <a:off x="4572000" y="1752600"/>
          <a:ext cx="4165600" cy="4800607"/>
        </p:xfrm>
        <a:graphic>
          <a:graphicData uri="http://schemas.openxmlformats.org/drawingml/2006/table">
            <a:tbl>
              <a:tblPr>
                <a:tableStyleId>{5C22544A-7EE6-4342-B048-85BDC9FD1C3A}</a:tableStyleId>
              </a:tblPr>
              <a:tblGrid>
                <a:gridCol w="2965576"/>
                <a:gridCol w="1200024"/>
              </a:tblGrid>
              <a:tr h="250746">
                <a:tc>
                  <a:txBody>
                    <a:bodyPr/>
                    <a:lstStyle/>
                    <a:p>
                      <a:pPr algn="l" fontAlgn="b"/>
                      <a:r>
                        <a:rPr lang="en-US" sz="1400" i="1" u="none" strike="noStrike" dirty="0">
                          <a:effectLst/>
                          <a:latin typeface="+mj-lt"/>
                        </a:rPr>
                        <a:t>Education</a:t>
                      </a:r>
                      <a:endParaRPr lang="en-US" sz="1400" b="0" i="1" u="none" strike="noStrike" dirty="0">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50746">
                <a:tc>
                  <a:txBody>
                    <a:bodyPr/>
                    <a:lstStyle/>
                    <a:p>
                      <a:pPr algn="l" fontAlgn="b"/>
                      <a:r>
                        <a:rPr lang="en-US" sz="1400" u="none" strike="noStrike">
                          <a:effectLst/>
                          <a:latin typeface="+mj-lt"/>
                        </a:rPr>
                        <a:t>Journal Club</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$280.00</a:t>
                      </a:r>
                      <a:endParaRPr lang="en-US" sz="1400" b="0" i="0" u="none" strike="noStrike">
                        <a:solidFill>
                          <a:srgbClr val="548235"/>
                        </a:solidFill>
                        <a:effectLst/>
                        <a:latin typeface="+mj-lt"/>
                      </a:endParaRPr>
                    </a:p>
                  </a:txBody>
                  <a:tcPr marL="9525" marR="9525" marT="9525" marB="0" anchor="b"/>
                </a:tc>
              </a:tr>
              <a:tr h="250746">
                <a:tc>
                  <a:txBody>
                    <a:bodyPr/>
                    <a:lstStyle/>
                    <a:p>
                      <a:pPr algn="l" fontAlgn="b"/>
                      <a:r>
                        <a:rPr lang="en-US" sz="1400" u="none" strike="noStrike">
                          <a:effectLst/>
                          <a:latin typeface="+mj-lt"/>
                        </a:rPr>
                        <a:t>Test Yourself</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$1,440.00</a:t>
                      </a:r>
                      <a:endParaRPr lang="en-US" sz="1400" b="0" i="0" u="none" strike="noStrike">
                        <a:solidFill>
                          <a:srgbClr val="548235"/>
                        </a:solidFill>
                        <a:effectLst/>
                        <a:latin typeface="+mj-lt"/>
                      </a:endParaRPr>
                    </a:p>
                  </a:txBody>
                  <a:tcPr marL="9525" marR="9525" marT="9525" marB="0" anchor="b"/>
                </a:tc>
              </a:tr>
              <a:tr h="250746">
                <a:tc>
                  <a:txBody>
                    <a:bodyPr/>
                    <a:lstStyle/>
                    <a:p>
                      <a:pPr algn="l" fontAlgn="b"/>
                      <a:r>
                        <a:rPr lang="en-US" sz="1400" u="none" strike="noStrike">
                          <a:effectLst/>
                          <a:latin typeface="+mj-lt"/>
                        </a:rPr>
                        <a:t>Foundation Educational Grant - FL</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$250.00</a:t>
                      </a:r>
                      <a:endParaRPr lang="en-US" sz="1400" b="0" i="0" u="none" strike="noStrike">
                        <a:solidFill>
                          <a:srgbClr val="548235"/>
                        </a:solidFill>
                        <a:effectLst/>
                        <a:latin typeface="+mj-lt"/>
                      </a:endParaRPr>
                    </a:p>
                  </a:txBody>
                  <a:tcPr marL="9525" marR="9525" marT="9525" marB="0" anchor="b"/>
                </a:tc>
              </a:tr>
              <a:tr h="250746">
                <a:tc>
                  <a:txBody>
                    <a:bodyPr/>
                    <a:lstStyle/>
                    <a:p>
                      <a:pPr algn="l" fontAlgn="b"/>
                      <a:r>
                        <a:rPr lang="en-US" sz="1400" u="none" strike="noStrike">
                          <a:effectLst/>
                          <a:latin typeface="+mj-lt"/>
                        </a:rPr>
                        <a:t>Foundation Educational Grant - CA</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$250.00</a:t>
                      </a:r>
                      <a:endParaRPr lang="en-US" sz="1400" b="0" i="0" u="none" strike="noStrike">
                        <a:solidFill>
                          <a:srgbClr val="548235"/>
                        </a:solidFill>
                        <a:effectLst/>
                        <a:latin typeface="+mj-lt"/>
                      </a:endParaRPr>
                    </a:p>
                  </a:txBody>
                  <a:tcPr marL="9525" marR="9525" marT="9525" marB="0" anchor="b"/>
                </a:tc>
              </a:tr>
              <a:tr h="250746">
                <a:tc>
                  <a:txBody>
                    <a:bodyPr/>
                    <a:lstStyle/>
                    <a:p>
                      <a:pPr algn="l" fontAlgn="b"/>
                      <a:r>
                        <a:rPr lang="en-US" sz="1400" u="none" strike="noStrike">
                          <a:effectLst/>
                          <a:latin typeface="+mj-lt"/>
                        </a:rPr>
                        <a:t>Program Approval Application(CEU)</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$75.00</a:t>
                      </a:r>
                      <a:endParaRPr lang="en-US" sz="1400" b="0" i="0" u="none" strike="noStrike">
                        <a:solidFill>
                          <a:srgbClr val="548235"/>
                        </a:solidFill>
                        <a:effectLst/>
                        <a:latin typeface="+mj-lt"/>
                      </a:endParaRPr>
                    </a:p>
                  </a:txBody>
                  <a:tcPr marL="9525" marR="9525" marT="9525" marB="0" anchor="b"/>
                </a:tc>
              </a:tr>
              <a:tr h="250746">
                <a:tc>
                  <a:txBody>
                    <a:bodyPr/>
                    <a:lstStyle/>
                    <a:p>
                      <a:pPr algn="l" fontAlgn="b"/>
                      <a:r>
                        <a:rPr lang="en-US" sz="1400" u="none" strike="noStrike">
                          <a:effectLst/>
                          <a:latin typeface="+mj-lt"/>
                        </a:rPr>
                        <a:t>Chromosome Video</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548235"/>
                        </a:solidFill>
                        <a:effectLst/>
                        <a:latin typeface="+mj-lt"/>
                      </a:endParaRPr>
                    </a:p>
                  </a:txBody>
                  <a:tcPr marL="9525" marR="9525" marT="9525" marB="0" anchor="b"/>
                </a:tc>
              </a:tr>
              <a:tr h="250746">
                <a:tc>
                  <a:txBody>
                    <a:bodyPr/>
                    <a:lstStyle/>
                    <a:p>
                      <a:pPr algn="l" fontAlgn="b"/>
                      <a:r>
                        <a:rPr lang="en-US" sz="1400" u="none" strike="noStrike">
                          <a:effectLst/>
                          <a:latin typeface="+mj-lt"/>
                        </a:rPr>
                        <a:t>Misc</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548235"/>
                        </a:solidFill>
                        <a:effectLst/>
                        <a:latin typeface="+mj-lt"/>
                      </a:endParaRPr>
                    </a:p>
                  </a:txBody>
                  <a:tcPr marL="9525" marR="9525" marT="9525" marB="0" anchor="b"/>
                </a:tc>
              </a:tr>
              <a:tr h="471124">
                <a:tc>
                  <a:txBody>
                    <a:bodyPr/>
                    <a:lstStyle/>
                    <a:p>
                      <a:pPr algn="l" fontAlgn="b"/>
                      <a:r>
                        <a:rPr lang="en-US" sz="1400" u="none" strike="noStrike">
                          <a:effectLst/>
                          <a:latin typeface="+mj-lt"/>
                        </a:rPr>
                        <a:t>Educational Grants Edu-Webinar Fee</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dirty="0">
                          <a:effectLst/>
                          <a:latin typeface="+mj-lt"/>
                        </a:rPr>
                        <a:t>$0.00</a:t>
                      </a:r>
                      <a:endParaRPr lang="en-US" sz="1400" b="0" i="0" u="none" strike="noStrike" dirty="0">
                        <a:solidFill>
                          <a:srgbClr val="548235"/>
                        </a:solidFill>
                        <a:effectLst/>
                        <a:latin typeface="+mj-lt"/>
                      </a:endParaRPr>
                    </a:p>
                  </a:txBody>
                  <a:tcPr marL="9525" marR="9525" marT="9525" marB="0" anchor="b"/>
                </a:tc>
              </a:tr>
              <a:tr h="250746">
                <a:tc>
                  <a:txBody>
                    <a:bodyPr/>
                    <a:lstStyle/>
                    <a:p>
                      <a:pPr algn="l" fontAlgn="b"/>
                      <a:r>
                        <a:rPr lang="en-US" sz="1400" b="1" u="none" strike="noStrike" dirty="0">
                          <a:effectLst/>
                          <a:latin typeface="+mj-lt"/>
                        </a:rPr>
                        <a:t>Total Education</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dirty="0">
                          <a:effectLst/>
                          <a:latin typeface="+mj-lt"/>
                        </a:rPr>
                        <a:t>$2,295.00</a:t>
                      </a:r>
                      <a:endParaRPr lang="en-US" sz="1400" b="1" i="0" u="none" strike="noStrike" dirty="0">
                        <a:solidFill>
                          <a:srgbClr val="548235"/>
                        </a:solidFill>
                        <a:effectLst/>
                        <a:latin typeface="+mj-lt"/>
                      </a:endParaRPr>
                    </a:p>
                  </a:txBody>
                  <a:tcPr marL="9525" marR="9525" marT="9525" marB="0" anchor="b"/>
                </a:tc>
              </a:tr>
              <a:tr h="250746">
                <a:tc>
                  <a:txBody>
                    <a:bodyPr/>
                    <a:lstStyle/>
                    <a:p>
                      <a:pPr algn="l" fontAlgn="b"/>
                      <a:r>
                        <a:rPr lang="en-US" sz="1400" i="1" u="none" strike="noStrike" dirty="0">
                          <a:effectLst/>
                          <a:latin typeface="+mj-lt"/>
                        </a:rPr>
                        <a:t>Administrative Revenue</a:t>
                      </a:r>
                      <a:endParaRPr lang="en-US" sz="1400" b="0" i="1" u="none" strike="noStrike" dirty="0">
                        <a:solidFill>
                          <a:srgbClr val="000000"/>
                        </a:solidFill>
                        <a:effectLst/>
                        <a:latin typeface="+mj-lt"/>
                      </a:endParaRPr>
                    </a:p>
                  </a:txBody>
                  <a:tcPr marL="9525" marR="9525" marT="9525" marB="0" anchor="b"/>
                </a:tc>
                <a:tc>
                  <a:txBody>
                    <a:bodyPr/>
                    <a:lstStyle/>
                    <a:p>
                      <a:pPr algn="l" fontAlgn="b"/>
                      <a:endParaRPr lang="en-US" sz="1400" b="0" i="0" u="none" strike="noStrike" dirty="0">
                        <a:solidFill>
                          <a:srgbClr val="000000"/>
                        </a:solidFill>
                        <a:effectLst/>
                        <a:latin typeface="+mj-lt"/>
                      </a:endParaRPr>
                    </a:p>
                  </a:txBody>
                  <a:tcPr marL="9525" marR="9525" marT="9525" marB="0" anchor="b"/>
                </a:tc>
              </a:tr>
              <a:tr h="260289">
                <a:tc>
                  <a:txBody>
                    <a:bodyPr/>
                    <a:lstStyle/>
                    <a:p>
                      <a:pPr algn="l" fontAlgn="b"/>
                      <a:r>
                        <a:rPr lang="en-US" sz="1400" u="none" strike="noStrike" dirty="0" err="1">
                          <a:effectLst/>
                          <a:latin typeface="+mj-lt"/>
                        </a:rPr>
                        <a:t>Stifel</a:t>
                      </a:r>
                      <a:r>
                        <a:rPr lang="en-US" sz="1400" u="none" strike="noStrike" dirty="0">
                          <a:effectLst/>
                          <a:latin typeface="+mj-lt"/>
                        </a:rPr>
                        <a:t> Nicolaus Investments</a:t>
                      </a:r>
                      <a:endParaRPr lang="en-US" sz="1400" b="0" i="0" u="none" strike="noStrike" dirty="0">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60289">
                <a:tc>
                  <a:txBody>
                    <a:bodyPr/>
                    <a:lstStyle/>
                    <a:p>
                      <a:pPr algn="l" fontAlgn="b"/>
                      <a:r>
                        <a:rPr lang="en-US" sz="1400" u="none" strike="noStrike">
                          <a:effectLst/>
                          <a:latin typeface="+mj-lt"/>
                        </a:rPr>
                        <a:t>Bank of Blue Valley Market</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60289">
                <a:tc gridSpan="2">
                  <a:txBody>
                    <a:bodyPr/>
                    <a:lstStyle/>
                    <a:p>
                      <a:pPr algn="l" fontAlgn="b"/>
                      <a:r>
                        <a:rPr lang="en-US" sz="1400" u="none" strike="noStrike">
                          <a:effectLst/>
                          <a:latin typeface="+mj-lt"/>
                        </a:rPr>
                        <a:t>Unrealized Gain/Loss on Investment</a:t>
                      </a:r>
                      <a:endParaRPr lang="en-US" sz="1400" b="0" i="0" u="none" strike="noStrike">
                        <a:solidFill>
                          <a:srgbClr val="000000"/>
                        </a:solidFill>
                        <a:effectLst/>
                        <a:latin typeface="+mj-lt"/>
                      </a:endParaRPr>
                    </a:p>
                  </a:txBody>
                  <a:tcPr marL="9525" marR="9525" marT="9525" marB="0" anchor="b"/>
                </a:tc>
                <a:tc hMerge="1">
                  <a:txBody>
                    <a:bodyPr/>
                    <a:lstStyle/>
                    <a:p>
                      <a:endParaRPr lang="en-US"/>
                    </a:p>
                  </a:txBody>
                  <a:tcPr/>
                </a:tc>
              </a:tr>
              <a:tr h="260289">
                <a:tc>
                  <a:txBody>
                    <a:bodyPr/>
                    <a:lstStyle/>
                    <a:p>
                      <a:pPr algn="l" fontAlgn="b"/>
                      <a:r>
                        <a:rPr lang="en-US" sz="1400" u="none" strike="noStrike">
                          <a:effectLst/>
                          <a:latin typeface="+mj-lt"/>
                        </a:rPr>
                        <a:t>Realized Gain/Loss on Investment</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60289">
                <a:tc>
                  <a:txBody>
                    <a:bodyPr/>
                    <a:lstStyle/>
                    <a:p>
                      <a:pPr algn="l" fontAlgn="b"/>
                      <a:r>
                        <a:rPr lang="en-US" sz="1400" u="none" strike="noStrike">
                          <a:effectLst/>
                          <a:latin typeface="+mj-lt"/>
                        </a:rPr>
                        <a:t>Dividends Income</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60289">
                <a:tc>
                  <a:txBody>
                    <a:bodyPr/>
                    <a:lstStyle/>
                    <a:p>
                      <a:pPr algn="l" fontAlgn="b"/>
                      <a:r>
                        <a:rPr lang="en-US" sz="1400" u="none" strike="noStrike">
                          <a:effectLst/>
                          <a:latin typeface="+mj-lt"/>
                        </a:rPr>
                        <a:t>Miscellaneous</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60289">
                <a:tc>
                  <a:txBody>
                    <a:bodyPr/>
                    <a:lstStyle/>
                    <a:p>
                      <a:pPr algn="l" fontAlgn="b"/>
                      <a:r>
                        <a:rPr lang="en-US" sz="1400" b="1" u="none" strike="noStrike" dirty="0">
                          <a:effectLst/>
                          <a:latin typeface="+mj-lt"/>
                        </a:rPr>
                        <a:t>Total Administrative Revenue</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dirty="0">
                          <a:effectLst/>
                          <a:latin typeface="+mj-lt"/>
                        </a:rPr>
                        <a:t>$0.00</a:t>
                      </a:r>
                      <a:endParaRPr lang="en-US" sz="1400" b="1" i="0" u="none" strike="noStrike" dirty="0">
                        <a:solidFill>
                          <a:srgbClr val="548235"/>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2796355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2018-2019 Budget – Revenue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863918454"/>
              </p:ext>
            </p:extLst>
          </p:nvPr>
        </p:nvGraphicFramePr>
        <p:xfrm>
          <a:off x="2286000" y="2057396"/>
          <a:ext cx="4038600" cy="4242915"/>
        </p:xfrm>
        <a:graphic>
          <a:graphicData uri="http://schemas.openxmlformats.org/drawingml/2006/table">
            <a:tbl>
              <a:tblPr>
                <a:tableStyleId>{5C22544A-7EE6-4342-B048-85BDC9FD1C3A}</a:tableStyleId>
              </a:tblPr>
              <a:tblGrid>
                <a:gridCol w="2875162"/>
                <a:gridCol w="1163438"/>
              </a:tblGrid>
              <a:tr h="239554">
                <a:tc>
                  <a:txBody>
                    <a:bodyPr/>
                    <a:lstStyle/>
                    <a:p>
                      <a:pPr algn="l" fontAlgn="b"/>
                      <a:r>
                        <a:rPr lang="en-US" sz="1400" i="1" u="none" strike="noStrike" dirty="0">
                          <a:effectLst/>
                          <a:latin typeface="+mj-lt"/>
                        </a:rPr>
                        <a:t>Publications Revenue</a:t>
                      </a:r>
                      <a:endParaRPr lang="en-US" sz="1400" b="0" i="1" u="none" strike="noStrike" dirty="0">
                        <a:solidFill>
                          <a:srgbClr val="000000"/>
                        </a:solidFill>
                        <a:effectLst/>
                        <a:latin typeface="+mj-lt"/>
                      </a:endParaRPr>
                    </a:p>
                  </a:txBody>
                  <a:tcPr marL="9525" marR="9525" marT="9525" marB="0" anchor="b"/>
                </a:tc>
                <a:tc>
                  <a:txBody>
                    <a:bodyPr/>
                    <a:lstStyle/>
                    <a:p>
                      <a:pPr algn="l" fontAlgn="b"/>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u="none" strike="noStrike">
                          <a:effectLst/>
                          <a:latin typeface="+mj-lt"/>
                        </a:rPr>
                        <a:t>Journal Advertising</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$1,720.00</a:t>
                      </a:r>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u="none" strike="noStrike">
                          <a:effectLst/>
                          <a:latin typeface="+mj-lt"/>
                        </a:rPr>
                        <a:t>Journal Subscribers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$1,000.00</a:t>
                      </a:r>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u="none" strike="noStrike">
                          <a:effectLst/>
                          <a:latin typeface="+mj-lt"/>
                        </a:rPr>
                        <a:t>Journal Back Issues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u="none" strike="noStrike">
                          <a:effectLst/>
                          <a:latin typeface="+mj-lt"/>
                        </a:rPr>
                        <a:t>Journal Reprints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u="none" strike="noStrike">
                          <a:effectLst/>
                          <a:latin typeface="+mj-lt"/>
                        </a:rPr>
                        <a:t>E-News Advertising</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$720.00</a:t>
                      </a:r>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u="none" strike="noStrike">
                          <a:effectLst/>
                          <a:latin typeface="+mj-lt"/>
                        </a:rPr>
                        <a:t>E-mail Blast</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$1,350.00</a:t>
                      </a:r>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u="none" strike="noStrike">
                          <a:effectLst/>
                          <a:latin typeface="+mj-lt"/>
                        </a:rPr>
                        <a:t>Laboratory Manual</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$3,869.86</a:t>
                      </a:r>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u="none" strike="noStrike">
                          <a:effectLst/>
                          <a:latin typeface="+mj-lt"/>
                        </a:rPr>
                        <a:t>Molecular Review Guide</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$310.00</a:t>
                      </a:r>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u="none" strike="noStrike">
                          <a:effectLst/>
                          <a:latin typeface="+mj-lt"/>
                        </a:rPr>
                        <a:t>Salary Survey</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u="none" strike="noStrike">
                          <a:effectLst/>
                          <a:latin typeface="+mj-lt"/>
                        </a:rPr>
                        <a:t>Symposia Sales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$1,715.00</a:t>
                      </a:r>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u="none" strike="noStrike">
                          <a:effectLst/>
                          <a:latin typeface="+mj-lt"/>
                        </a:rPr>
                        <a:t>Web Site</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$1,720.00</a:t>
                      </a:r>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u="none" strike="noStrike">
                          <a:effectLst/>
                          <a:latin typeface="+mj-lt"/>
                        </a:rPr>
                        <a:t>ISCN Reference Guide</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548235"/>
                        </a:solidFill>
                        <a:effectLst/>
                        <a:latin typeface="+mj-lt"/>
                      </a:endParaRPr>
                    </a:p>
                  </a:txBody>
                  <a:tcPr marL="9525" marR="9525" marT="9525" marB="0" anchor="b"/>
                </a:tc>
              </a:tr>
              <a:tr h="239554">
                <a:tc>
                  <a:txBody>
                    <a:bodyPr/>
                    <a:lstStyle/>
                    <a:p>
                      <a:pPr algn="l" fontAlgn="b"/>
                      <a:r>
                        <a:rPr lang="en-US" sz="1400" b="1" u="none" strike="noStrike" dirty="0">
                          <a:effectLst/>
                          <a:latin typeface="+mj-lt"/>
                        </a:rPr>
                        <a:t>Total Publications</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a:effectLst/>
                          <a:latin typeface="+mj-lt"/>
                        </a:rPr>
                        <a:t>$12,404.86</a:t>
                      </a:r>
                      <a:endParaRPr lang="en-US" sz="1400" b="1" i="0" u="none" strike="noStrike">
                        <a:solidFill>
                          <a:srgbClr val="548235"/>
                        </a:solidFill>
                        <a:effectLst/>
                        <a:latin typeface="+mj-lt"/>
                      </a:endParaRPr>
                    </a:p>
                  </a:txBody>
                  <a:tcPr marL="9525" marR="9525" marT="9525" marB="0" anchor="b"/>
                </a:tc>
              </a:tr>
              <a:tr h="239554">
                <a:tc>
                  <a:txBody>
                    <a:bodyPr/>
                    <a:lstStyle/>
                    <a:p>
                      <a:pPr algn="l" fontAlgn="b"/>
                      <a:r>
                        <a:rPr lang="en-US" sz="1400" b="1" u="none" strike="noStrike" dirty="0">
                          <a:effectLst/>
                          <a:latin typeface="+mj-lt"/>
                        </a:rPr>
                        <a:t>Total Annual Meeting</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dirty="0">
                          <a:effectLst/>
                          <a:latin typeface="+mj-lt"/>
                        </a:rPr>
                        <a:t>$</a:t>
                      </a:r>
                      <a:r>
                        <a:rPr lang="en-US" sz="1400" b="1" u="none" strike="noStrike" dirty="0" smtClean="0">
                          <a:effectLst/>
                          <a:latin typeface="+mj-lt"/>
                        </a:rPr>
                        <a:t>0.00</a:t>
                      </a:r>
                      <a:endParaRPr lang="en-US" sz="1400" b="1" i="0" u="none" strike="noStrike" dirty="0">
                        <a:solidFill>
                          <a:srgbClr val="000000"/>
                        </a:solidFill>
                        <a:effectLst/>
                        <a:latin typeface="+mj-lt"/>
                      </a:endParaRPr>
                    </a:p>
                  </a:txBody>
                  <a:tcPr marL="9525" marR="9525" marT="9525" marB="0" anchor="b"/>
                </a:tc>
              </a:tr>
              <a:tr h="239554">
                <a:tc>
                  <a:txBody>
                    <a:bodyPr/>
                    <a:lstStyle/>
                    <a:p>
                      <a:pPr algn="l" fontAlgn="b"/>
                      <a:r>
                        <a:rPr lang="en-US" sz="1400" b="1" u="none" strike="noStrike" dirty="0">
                          <a:solidFill>
                            <a:schemeClr val="accent4">
                              <a:lumMod val="75000"/>
                            </a:schemeClr>
                          </a:solidFill>
                          <a:effectLst/>
                          <a:latin typeface="+mj-lt"/>
                        </a:rPr>
                        <a:t>TOTAL REVENUE </a:t>
                      </a:r>
                      <a:endParaRPr lang="en-US" sz="1400" b="1" i="0" u="none" strike="noStrike" dirty="0">
                        <a:solidFill>
                          <a:schemeClr val="accent4">
                            <a:lumMod val="75000"/>
                          </a:schemeClr>
                        </a:solidFill>
                        <a:effectLst/>
                        <a:latin typeface="+mj-lt"/>
                      </a:endParaRPr>
                    </a:p>
                  </a:txBody>
                  <a:tcPr marL="9525" marR="9525" marT="9525" marB="0" anchor="ctr"/>
                </a:tc>
                <a:tc>
                  <a:txBody>
                    <a:bodyPr/>
                    <a:lstStyle/>
                    <a:p>
                      <a:pPr algn="r" fontAlgn="b"/>
                      <a:endParaRPr lang="en-US" sz="1400" b="1" u="none" strike="noStrike" dirty="0" smtClean="0">
                        <a:solidFill>
                          <a:schemeClr val="accent4">
                            <a:lumMod val="75000"/>
                          </a:schemeClr>
                        </a:solidFill>
                        <a:effectLst/>
                        <a:latin typeface="+mj-lt"/>
                      </a:endParaRPr>
                    </a:p>
                    <a:p>
                      <a:pPr algn="r" fontAlgn="b"/>
                      <a:r>
                        <a:rPr lang="en-US" sz="1400" b="1" u="none" strike="noStrike" dirty="0" smtClean="0">
                          <a:solidFill>
                            <a:schemeClr val="accent4">
                              <a:lumMod val="75000"/>
                            </a:schemeClr>
                          </a:solidFill>
                          <a:effectLst/>
                          <a:latin typeface="+mj-lt"/>
                        </a:rPr>
                        <a:t>$63,284.86</a:t>
                      </a:r>
                    </a:p>
                    <a:p>
                      <a:pPr algn="r" fontAlgn="b"/>
                      <a:endParaRPr lang="en-US" sz="1400" b="1" i="0" u="none" strike="noStrike" dirty="0">
                        <a:solidFill>
                          <a:schemeClr val="accent4">
                            <a:lumMod val="75000"/>
                          </a:schemeClr>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1180470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2018-2019 </a:t>
            </a:r>
            <a:r>
              <a:rPr lang="en-US" dirty="0" smtClean="0"/>
              <a:t>Budget - Expenses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83816862"/>
              </p:ext>
            </p:extLst>
          </p:nvPr>
        </p:nvGraphicFramePr>
        <p:xfrm>
          <a:off x="609600" y="1828800"/>
          <a:ext cx="3733800" cy="4680585"/>
        </p:xfrm>
        <a:graphic>
          <a:graphicData uri="http://schemas.openxmlformats.org/drawingml/2006/table">
            <a:tbl>
              <a:tblPr>
                <a:tableStyleId>{5C22544A-7EE6-4342-B048-85BDC9FD1C3A}</a:tableStyleId>
              </a:tblPr>
              <a:tblGrid>
                <a:gridCol w="2658168"/>
                <a:gridCol w="1075632"/>
              </a:tblGrid>
              <a:tr h="190500">
                <a:tc>
                  <a:txBody>
                    <a:bodyPr/>
                    <a:lstStyle/>
                    <a:p>
                      <a:pPr algn="l" fontAlgn="b"/>
                      <a:r>
                        <a:rPr lang="en-US" sz="1400" i="1" u="none" strike="noStrike" dirty="0">
                          <a:effectLst/>
                          <a:latin typeface="+mj-lt"/>
                        </a:rPr>
                        <a:t>Board Expenses</a:t>
                      </a:r>
                      <a:endParaRPr lang="en-US" sz="1400" b="0" i="1" u="none" strike="noStrike" dirty="0">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190500">
                <a:tc>
                  <a:txBody>
                    <a:bodyPr/>
                    <a:lstStyle/>
                    <a:p>
                      <a:pPr algn="l" fontAlgn="b"/>
                      <a:r>
                        <a:rPr lang="en-US" sz="1400" u="sng" strike="noStrike">
                          <a:effectLst/>
                          <a:latin typeface="+mj-lt"/>
                        </a:rPr>
                        <a:t>President</a:t>
                      </a:r>
                      <a:endParaRPr lang="en-US" sz="1400" b="0" i="1" u="sng"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190500">
                <a:tc>
                  <a:txBody>
                    <a:bodyPr/>
                    <a:lstStyle/>
                    <a:p>
                      <a:pPr algn="l" fontAlgn="b"/>
                      <a:r>
                        <a:rPr lang="en-US" sz="1400" u="none" strike="noStrike">
                          <a:effectLst/>
                          <a:latin typeface="+mj-lt"/>
                        </a:rPr>
                        <a:t>Travel</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190500">
                <a:tc>
                  <a:txBody>
                    <a:bodyPr/>
                    <a:lstStyle/>
                    <a:p>
                      <a:pPr algn="l" fontAlgn="b"/>
                      <a:r>
                        <a:rPr lang="en-US" sz="1400" u="none" strike="noStrike">
                          <a:effectLst/>
                          <a:latin typeface="+mj-lt"/>
                        </a:rPr>
                        <a:t>Recognition</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$900.00</a:t>
                      </a:r>
                      <a:endParaRPr lang="en-US" sz="1400" b="0" i="0" u="none" strike="noStrike">
                        <a:solidFill>
                          <a:srgbClr val="000000"/>
                        </a:solidFill>
                        <a:effectLst/>
                        <a:latin typeface="+mj-lt"/>
                      </a:endParaRPr>
                    </a:p>
                  </a:txBody>
                  <a:tcPr marL="9525" marR="9525" marT="9525" marB="0" anchor="b"/>
                </a:tc>
              </a:tr>
              <a:tr h="190500">
                <a:tc>
                  <a:txBody>
                    <a:bodyPr/>
                    <a:lstStyle/>
                    <a:p>
                      <a:pPr algn="l" fontAlgn="b"/>
                      <a:r>
                        <a:rPr lang="en-US" sz="1400" u="sng" strike="noStrike">
                          <a:effectLst/>
                          <a:latin typeface="+mj-lt"/>
                        </a:rPr>
                        <a:t>Total President</a:t>
                      </a:r>
                      <a:endParaRPr lang="en-US" sz="1400" b="0" i="0" u="sng" strike="noStrike">
                        <a:solidFill>
                          <a:srgbClr val="000000"/>
                        </a:solidFill>
                        <a:effectLst/>
                        <a:latin typeface="+mj-lt"/>
                      </a:endParaRPr>
                    </a:p>
                  </a:txBody>
                  <a:tcPr marL="9525" marR="9525" marT="9525" marB="0" anchor="b"/>
                </a:tc>
                <a:tc>
                  <a:txBody>
                    <a:bodyPr/>
                    <a:lstStyle/>
                    <a:p>
                      <a:pPr algn="r" fontAlgn="b"/>
                      <a:r>
                        <a:rPr lang="en-US" sz="1400" u="sng" strike="noStrike">
                          <a:effectLst/>
                          <a:latin typeface="+mj-lt"/>
                        </a:rPr>
                        <a:t>$900.00</a:t>
                      </a:r>
                      <a:endParaRPr lang="en-US" sz="1400" b="0" i="0" u="sng" strike="noStrike">
                        <a:solidFill>
                          <a:srgbClr val="000000"/>
                        </a:solidFill>
                        <a:effectLst/>
                        <a:latin typeface="+mj-lt"/>
                      </a:endParaRPr>
                    </a:p>
                  </a:txBody>
                  <a:tcPr marL="9525" marR="9525" marT="9525" marB="0" anchor="b"/>
                </a:tc>
              </a:tr>
              <a:tr h="190500">
                <a:tc gridSpan="2">
                  <a:txBody>
                    <a:bodyPr/>
                    <a:lstStyle/>
                    <a:p>
                      <a:pPr algn="l" fontAlgn="b"/>
                      <a:r>
                        <a:rPr lang="en-US" sz="1400" u="sng" strike="noStrike">
                          <a:effectLst/>
                          <a:latin typeface="+mj-lt"/>
                        </a:rPr>
                        <a:t>Board of Directors Travel-Annual Mtg</a:t>
                      </a:r>
                      <a:endParaRPr lang="en-US" sz="1400" b="0" i="1" u="sng" strike="noStrike">
                        <a:solidFill>
                          <a:srgbClr val="000000"/>
                        </a:solidFill>
                        <a:effectLst/>
                        <a:latin typeface="+mj-lt"/>
                      </a:endParaRPr>
                    </a:p>
                  </a:txBody>
                  <a:tcPr marL="9525" marR="9525" marT="9525" marB="0" anchor="b"/>
                </a:tc>
                <a:tc hMerge="1">
                  <a:txBody>
                    <a:bodyPr/>
                    <a:lstStyle/>
                    <a:p>
                      <a:endParaRPr lang="en-US"/>
                    </a:p>
                  </a:txBody>
                  <a:tcPr/>
                </a:tc>
              </a:tr>
              <a:tr h="190500">
                <a:tc>
                  <a:txBody>
                    <a:bodyPr/>
                    <a:lstStyle/>
                    <a:p>
                      <a:pPr algn="l" fontAlgn="b"/>
                      <a:r>
                        <a:rPr lang="en-US" sz="1400" u="none" strike="noStrike">
                          <a:effectLst/>
                          <a:latin typeface="+mj-lt"/>
                        </a:rPr>
                        <a:t>Hotel</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190500">
                <a:tc>
                  <a:txBody>
                    <a:bodyPr/>
                    <a:lstStyle/>
                    <a:p>
                      <a:pPr algn="l" fontAlgn="b"/>
                      <a:r>
                        <a:rPr lang="en-US" sz="1400" u="none" strike="noStrike">
                          <a:effectLst/>
                          <a:latin typeface="+mj-lt"/>
                        </a:rPr>
                        <a:t>Airfare</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190500">
                <a:tc>
                  <a:txBody>
                    <a:bodyPr/>
                    <a:lstStyle/>
                    <a:p>
                      <a:pPr algn="l" fontAlgn="b"/>
                      <a:r>
                        <a:rPr lang="en-US" sz="1400" u="none" strike="noStrike">
                          <a:effectLst/>
                          <a:latin typeface="+mj-lt"/>
                        </a:rPr>
                        <a:t>Meals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190500">
                <a:tc>
                  <a:txBody>
                    <a:bodyPr/>
                    <a:lstStyle/>
                    <a:p>
                      <a:pPr algn="l" fontAlgn="b"/>
                      <a:r>
                        <a:rPr lang="en-US" sz="1400" u="none" strike="noStrike">
                          <a:effectLst/>
                          <a:latin typeface="+mj-lt"/>
                        </a:rPr>
                        <a:t>Ground Transportation</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190500">
                <a:tc>
                  <a:txBody>
                    <a:bodyPr/>
                    <a:lstStyle/>
                    <a:p>
                      <a:pPr algn="l" fontAlgn="b"/>
                      <a:r>
                        <a:rPr lang="en-US" sz="1400" u="sng" strike="noStrike">
                          <a:effectLst/>
                          <a:latin typeface="+mj-lt"/>
                        </a:rPr>
                        <a:t>Total BOD Travel-Annual Mtg</a:t>
                      </a:r>
                      <a:endParaRPr lang="en-US" sz="1400" b="0" i="0" u="sng" strike="noStrike">
                        <a:solidFill>
                          <a:srgbClr val="000000"/>
                        </a:solidFill>
                        <a:effectLst/>
                        <a:latin typeface="+mj-lt"/>
                      </a:endParaRPr>
                    </a:p>
                  </a:txBody>
                  <a:tcPr marL="9525" marR="9525" marT="9525" marB="0" anchor="b"/>
                </a:tc>
                <a:tc>
                  <a:txBody>
                    <a:bodyPr/>
                    <a:lstStyle/>
                    <a:p>
                      <a:pPr algn="r" fontAlgn="b"/>
                      <a:r>
                        <a:rPr lang="en-US" sz="1400" u="sng" strike="noStrike">
                          <a:effectLst/>
                          <a:latin typeface="+mj-lt"/>
                        </a:rPr>
                        <a:t>$0.00</a:t>
                      </a:r>
                      <a:endParaRPr lang="en-US" sz="1400" b="0" i="0" u="sng" strike="noStrike">
                        <a:solidFill>
                          <a:srgbClr val="000000"/>
                        </a:solidFill>
                        <a:effectLst/>
                        <a:latin typeface="+mj-lt"/>
                      </a:endParaRPr>
                    </a:p>
                  </a:txBody>
                  <a:tcPr marL="9525" marR="9525" marT="9525" marB="0" anchor="b"/>
                </a:tc>
              </a:tr>
              <a:tr h="190500">
                <a:tc gridSpan="2">
                  <a:txBody>
                    <a:bodyPr/>
                    <a:lstStyle/>
                    <a:p>
                      <a:pPr algn="l" fontAlgn="b"/>
                      <a:r>
                        <a:rPr lang="en-US" sz="1400" u="sng" strike="noStrike">
                          <a:effectLst/>
                          <a:latin typeface="+mj-lt"/>
                        </a:rPr>
                        <a:t>Newly Elected Board/COR- Annual Mtg</a:t>
                      </a:r>
                      <a:endParaRPr lang="en-US" sz="1400" b="0" i="1" u="sng" strike="noStrike">
                        <a:solidFill>
                          <a:srgbClr val="000000"/>
                        </a:solidFill>
                        <a:effectLst/>
                        <a:latin typeface="+mj-lt"/>
                      </a:endParaRPr>
                    </a:p>
                  </a:txBody>
                  <a:tcPr marL="9525" marR="9525" marT="9525" marB="0" anchor="b"/>
                </a:tc>
                <a:tc hMerge="1">
                  <a:txBody>
                    <a:bodyPr/>
                    <a:lstStyle/>
                    <a:p>
                      <a:endParaRPr lang="en-US"/>
                    </a:p>
                  </a:txBody>
                  <a:tcPr/>
                </a:tc>
              </a:tr>
              <a:tr h="190500">
                <a:tc>
                  <a:txBody>
                    <a:bodyPr/>
                    <a:lstStyle/>
                    <a:p>
                      <a:pPr algn="l" fontAlgn="b"/>
                      <a:r>
                        <a:rPr lang="en-US" sz="1400" u="none" strike="noStrike">
                          <a:effectLst/>
                          <a:latin typeface="+mj-lt"/>
                        </a:rPr>
                        <a:t>Hotel</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190500">
                <a:tc>
                  <a:txBody>
                    <a:bodyPr/>
                    <a:lstStyle/>
                    <a:p>
                      <a:pPr algn="l" fontAlgn="b"/>
                      <a:r>
                        <a:rPr lang="en-US" sz="1400" u="none" strike="noStrike">
                          <a:effectLst/>
                          <a:latin typeface="+mj-lt"/>
                        </a:rPr>
                        <a:t>Airfare</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190500">
                <a:tc>
                  <a:txBody>
                    <a:bodyPr/>
                    <a:lstStyle/>
                    <a:p>
                      <a:pPr algn="l" fontAlgn="b"/>
                      <a:r>
                        <a:rPr lang="en-US" sz="1400" u="none" strike="noStrike">
                          <a:effectLst/>
                          <a:latin typeface="+mj-lt"/>
                        </a:rPr>
                        <a:t>Meals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190500">
                <a:tc>
                  <a:txBody>
                    <a:bodyPr/>
                    <a:lstStyle/>
                    <a:p>
                      <a:pPr algn="l" fontAlgn="b"/>
                      <a:r>
                        <a:rPr lang="en-US" sz="1400" u="none" strike="noStrike">
                          <a:effectLst/>
                          <a:latin typeface="+mj-lt"/>
                        </a:rPr>
                        <a:t>Ground Transportation</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190500">
                <a:tc>
                  <a:txBody>
                    <a:bodyPr/>
                    <a:lstStyle/>
                    <a:p>
                      <a:pPr algn="l" fontAlgn="b"/>
                      <a:r>
                        <a:rPr lang="en-US" sz="1400" u="sng" strike="noStrike">
                          <a:effectLst/>
                          <a:latin typeface="+mj-lt"/>
                        </a:rPr>
                        <a:t>Total Newly Elected BOD.COR-AM</a:t>
                      </a:r>
                      <a:endParaRPr lang="en-US" sz="1400" b="0" i="0" u="sng" strike="noStrike">
                        <a:solidFill>
                          <a:srgbClr val="000000"/>
                        </a:solidFill>
                        <a:effectLst/>
                        <a:latin typeface="+mj-lt"/>
                      </a:endParaRPr>
                    </a:p>
                  </a:txBody>
                  <a:tcPr marL="9525" marR="9525" marT="9525" marB="0" anchor="b"/>
                </a:tc>
                <a:tc>
                  <a:txBody>
                    <a:bodyPr/>
                    <a:lstStyle/>
                    <a:p>
                      <a:pPr algn="r" fontAlgn="b"/>
                      <a:r>
                        <a:rPr lang="en-US" sz="1400" u="sng" strike="noStrike">
                          <a:effectLst/>
                          <a:latin typeface="+mj-lt"/>
                        </a:rPr>
                        <a:t>$0.00</a:t>
                      </a:r>
                      <a:endParaRPr lang="en-US" sz="1400" b="0" i="0" u="sng" strike="noStrike">
                        <a:solidFill>
                          <a:srgbClr val="000000"/>
                        </a:solidFill>
                        <a:effectLst/>
                        <a:latin typeface="+mj-lt"/>
                      </a:endParaRPr>
                    </a:p>
                  </a:txBody>
                  <a:tcPr marL="9525" marR="9525" marT="9525" marB="0" anchor="b"/>
                </a:tc>
              </a:tr>
              <a:tr h="190500">
                <a:tc>
                  <a:txBody>
                    <a:bodyPr/>
                    <a:lstStyle/>
                    <a:p>
                      <a:pPr algn="l" fontAlgn="b"/>
                      <a:r>
                        <a:rPr lang="en-US" sz="1400" u="sng" strike="noStrike">
                          <a:effectLst/>
                          <a:latin typeface="+mj-lt"/>
                        </a:rPr>
                        <a:t>Board of Directors Conference Calls</a:t>
                      </a:r>
                      <a:endParaRPr lang="en-US" sz="1400" b="0" i="0" u="sng" strike="noStrike">
                        <a:solidFill>
                          <a:srgbClr val="000000"/>
                        </a:solidFill>
                        <a:effectLst/>
                        <a:latin typeface="+mj-lt"/>
                      </a:endParaRPr>
                    </a:p>
                  </a:txBody>
                  <a:tcPr marL="9525" marR="9525" marT="9525" marB="0" anchor="b"/>
                </a:tc>
                <a:tc>
                  <a:txBody>
                    <a:bodyPr/>
                    <a:lstStyle/>
                    <a:p>
                      <a:pPr algn="r" fontAlgn="b"/>
                      <a:r>
                        <a:rPr lang="en-US" sz="1400" u="sng" strike="noStrike">
                          <a:effectLst/>
                          <a:latin typeface="+mj-lt"/>
                        </a:rPr>
                        <a:t>$0.00</a:t>
                      </a:r>
                      <a:endParaRPr lang="en-US" sz="1400" b="0" i="0" u="sng" strike="noStrike">
                        <a:solidFill>
                          <a:srgbClr val="000000"/>
                        </a:solidFill>
                        <a:effectLst/>
                        <a:latin typeface="+mj-lt"/>
                      </a:endParaRPr>
                    </a:p>
                  </a:txBody>
                  <a:tcPr marL="9525" marR="9525" marT="9525" marB="0" anchor="b"/>
                </a:tc>
              </a:tr>
              <a:tr h="190500">
                <a:tc>
                  <a:txBody>
                    <a:bodyPr/>
                    <a:lstStyle/>
                    <a:p>
                      <a:pPr algn="l" fontAlgn="b"/>
                      <a:r>
                        <a:rPr lang="en-US" sz="1400" u="sng" strike="noStrike">
                          <a:effectLst/>
                          <a:latin typeface="+mj-lt"/>
                        </a:rPr>
                        <a:t>Board of Directors Postage</a:t>
                      </a:r>
                      <a:endParaRPr lang="en-US" sz="1400" b="0" i="0" u="sng" strike="noStrike">
                        <a:solidFill>
                          <a:srgbClr val="000000"/>
                        </a:solidFill>
                        <a:effectLst/>
                        <a:latin typeface="+mj-lt"/>
                      </a:endParaRPr>
                    </a:p>
                  </a:txBody>
                  <a:tcPr marL="9525" marR="9525" marT="9525" marB="0" anchor="b"/>
                </a:tc>
                <a:tc>
                  <a:txBody>
                    <a:bodyPr/>
                    <a:lstStyle/>
                    <a:p>
                      <a:pPr algn="l" fontAlgn="b"/>
                      <a:endParaRPr lang="en-US" sz="1400" b="0" i="0" u="sng" strike="noStrike">
                        <a:solidFill>
                          <a:srgbClr val="000000"/>
                        </a:solidFill>
                        <a:effectLst/>
                        <a:latin typeface="+mj-lt"/>
                      </a:endParaRPr>
                    </a:p>
                  </a:txBody>
                  <a:tcPr marL="9525" marR="9525" marT="9525" marB="0" anchor="b"/>
                </a:tc>
              </a:tr>
              <a:tr h="190500">
                <a:tc gridSpan="2">
                  <a:txBody>
                    <a:bodyPr/>
                    <a:lstStyle/>
                    <a:p>
                      <a:pPr algn="l" fontAlgn="b"/>
                      <a:r>
                        <a:rPr lang="en-US" sz="1400" u="sng" strike="noStrike" dirty="0">
                          <a:effectLst/>
                          <a:latin typeface="+mj-lt"/>
                        </a:rPr>
                        <a:t>Board of Directors Other Expenses</a:t>
                      </a:r>
                      <a:endParaRPr lang="en-US" sz="1400" b="0" i="0" u="sng" strike="noStrike" dirty="0">
                        <a:solidFill>
                          <a:srgbClr val="000000"/>
                        </a:solidFill>
                        <a:effectLst/>
                        <a:latin typeface="+mj-lt"/>
                      </a:endParaRPr>
                    </a:p>
                  </a:txBody>
                  <a:tcPr marL="9525" marR="9525" marT="9525" marB="0" anchor="b"/>
                </a:tc>
                <a:tc hMerge="1">
                  <a:txBody>
                    <a:bodyPr/>
                    <a:lstStyle/>
                    <a:p>
                      <a:endParaRPr lang="en-US"/>
                    </a:p>
                  </a:txBody>
                  <a:tcPr/>
                </a:tc>
              </a:tr>
              <a:tr h="190500">
                <a:tc>
                  <a:txBody>
                    <a:bodyPr/>
                    <a:lstStyle/>
                    <a:p>
                      <a:pPr algn="l" fontAlgn="b"/>
                      <a:r>
                        <a:rPr lang="en-US" sz="1400" b="1" u="none" strike="noStrike" dirty="0">
                          <a:effectLst/>
                          <a:latin typeface="+mj-lt"/>
                        </a:rPr>
                        <a:t>Total Board Expenses</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dirty="0">
                          <a:effectLst/>
                          <a:latin typeface="+mj-lt"/>
                        </a:rPr>
                        <a:t>$900.00</a:t>
                      </a:r>
                      <a:endParaRPr lang="en-US" sz="1400" b="1" i="0" u="none" strike="noStrike" dirty="0">
                        <a:solidFill>
                          <a:srgbClr val="000000"/>
                        </a:solidFill>
                        <a:effectLst/>
                        <a:latin typeface="+mj-lt"/>
                      </a:endParaRPr>
                    </a:p>
                  </a:txBody>
                  <a:tcPr marL="9525" marR="9525" marT="9525" marB="0" anchor="b"/>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4209778723"/>
              </p:ext>
            </p:extLst>
          </p:nvPr>
        </p:nvGraphicFramePr>
        <p:xfrm>
          <a:off x="4724400" y="1828800"/>
          <a:ext cx="4038600" cy="4800600"/>
        </p:xfrm>
        <a:graphic>
          <a:graphicData uri="http://schemas.openxmlformats.org/drawingml/2006/table">
            <a:tbl>
              <a:tblPr>
                <a:tableStyleId>{5C22544A-7EE6-4342-B048-85BDC9FD1C3A}</a:tableStyleId>
              </a:tblPr>
              <a:tblGrid>
                <a:gridCol w="2875161"/>
                <a:gridCol w="1163439"/>
              </a:tblGrid>
              <a:tr h="228600">
                <a:tc>
                  <a:txBody>
                    <a:bodyPr/>
                    <a:lstStyle/>
                    <a:p>
                      <a:pPr algn="l" fontAlgn="b"/>
                      <a:r>
                        <a:rPr lang="en-US" sz="1400" i="1" u="none" strike="noStrike" dirty="0">
                          <a:effectLst/>
                          <a:latin typeface="+mj-lt"/>
                        </a:rPr>
                        <a:t>Committee Expenses</a:t>
                      </a:r>
                      <a:endParaRPr lang="en-US" sz="1400" b="0" i="1" u="none" strike="noStrike" dirty="0">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sng" strike="noStrike">
                          <a:effectLst/>
                          <a:latin typeface="+mj-lt"/>
                        </a:rPr>
                        <a:t>Public Relations</a:t>
                      </a:r>
                      <a:endParaRPr lang="en-US" sz="1400" b="0" i="1" u="sng"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Postage &amp; Shipping</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Printing &amp;Photocopying</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Supplies</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Telephone &amp; Fax</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Travel</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Logo Redesign</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Web Site Maintenance</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$150.00</a:t>
                      </a:r>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Web Site Updating</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Web Site Redesign</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Survey Monkey Subscription</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$300.00</a:t>
                      </a:r>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Constant Contact</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sng" strike="noStrike">
                          <a:effectLst/>
                          <a:latin typeface="+mj-lt"/>
                        </a:rPr>
                        <a:t>Total Public Relations</a:t>
                      </a:r>
                      <a:endParaRPr lang="en-US" sz="1400" b="0" i="0" u="sng" strike="noStrike">
                        <a:solidFill>
                          <a:srgbClr val="000000"/>
                        </a:solidFill>
                        <a:effectLst/>
                        <a:latin typeface="+mj-lt"/>
                      </a:endParaRPr>
                    </a:p>
                  </a:txBody>
                  <a:tcPr marL="9525" marR="9525" marT="9525" marB="0" anchor="b"/>
                </a:tc>
                <a:tc>
                  <a:txBody>
                    <a:bodyPr/>
                    <a:lstStyle/>
                    <a:p>
                      <a:pPr algn="r" fontAlgn="b"/>
                      <a:r>
                        <a:rPr lang="en-US" sz="1400" u="sng" strike="noStrike">
                          <a:effectLst/>
                          <a:latin typeface="+mj-lt"/>
                        </a:rPr>
                        <a:t>$450.00</a:t>
                      </a:r>
                      <a:endParaRPr lang="en-US" sz="1400" b="0" i="0" u="sng" strike="noStrike">
                        <a:solidFill>
                          <a:srgbClr val="000000"/>
                        </a:solidFill>
                        <a:effectLst/>
                        <a:latin typeface="+mj-lt"/>
                      </a:endParaRPr>
                    </a:p>
                  </a:txBody>
                  <a:tcPr marL="9525" marR="9525" marT="9525" marB="0" anchor="b"/>
                </a:tc>
              </a:tr>
              <a:tr h="228600">
                <a:tc>
                  <a:txBody>
                    <a:bodyPr/>
                    <a:lstStyle/>
                    <a:p>
                      <a:pPr algn="l" fontAlgn="b"/>
                      <a:r>
                        <a:rPr lang="en-US" sz="1400" u="sng" strike="noStrike">
                          <a:effectLst/>
                          <a:latin typeface="+mj-lt"/>
                        </a:rPr>
                        <a:t>Task Forces</a:t>
                      </a:r>
                      <a:endParaRPr lang="en-US" sz="1400" b="0" i="1" u="sng"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Joint Ventures</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Profession Promotion CD</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Outstanding Achievement</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a:txBody>
                    <a:bodyPr/>
                    <a:lstStyle/>
                    <a:p>
                      <a:pPr algn="l" fontAlgn="b"/>
                      <a:r>
                        <a:rPr lang="en-US" sz="1400" u="none" strike="noStrike">
                          <a:effectLst/>
                          <a:latin typeface="+mj-lt"/>
                        </a:rPr>
                        <a:t>Cytogenetics Symposia Task Force</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28600">
                <a:tc gridSpan="2">
                  <a:txBody>
                    <a:bodyPr/>
                    <a:lstStyle/>
                    <a:p>
                      <a:pPr algn="l" fontAlgn="b"/>
                      <a:r>
                        <a:rPr lang="en-US" sz="1400" u="none" strike="noStrike">
                          <a:effectLst/>
                          <a:latin typeface="+mj-lt"/>
                        </a:rPr>
                        <a:t>Profession Promotion CD Task Force</a:t>
                      </a:r>
                      <a:endParaRPr lang="en-US" sz="1400" b="0" i="0" u="none" strike="noStrike">
                        <a:solidFill>
                          <a:srgbClr val="000000"/>
                        </a:solidFill>
                        <a:effectLst/>
                        <a:latin typeface="+mj-lt"/>
                      </a:endParaRPr>
                    </a:p>
                  </a:txBody>
                  <a:tcPr marL="9525" marR="9525" marT="9525" marB="0" anchor="b"/>
                </a:tc>
                <a:tc hMerge="1">
                  <a:txBody>
                    <a:bodyPr/>
                    <a:lstStyle/>
                    <a:p>
                      <a:endParaRPr lang="en-US"/>
                    </a:p>
                  </a:txBody>
                  <a:tcPr/>
                </a:tc>
              </a:tr>
              <a:tr h="228600">
                <a:tc>
                  <a:txBody>
                    <a:bodyPr/>
                    <a:lstStyle/>
                    <a:p>
                      <a:pPr algn="l" fontAlgn="b"/>
                      <a:r>
                        <a:rPr lang="en-US" sz="1400" u="sng" strike="noStrike">
                          <a:effectLst/>
                          <a:latin typeface="+mj-lt"/>
                        </a:rPr>
                        <a:t>Total Task Forces</a:t>
                      </a:r>
                      <a:endParaRPr lang="en-US" sz="1400" b="0" i="0" u="sng" strike="noStrike">
                        <a:solidFill>
                          <a:srgbClr val="000000"/>
                        </a:solidFill>
                        <a:effectLst/>
                        <a:latin typeface="+mj-lt"/>
                      </a:endParaRPr>
                    </a:p>
                  </a:txBody>
                  <a:tcPr marL="9525" marR="9525" marT="9525" marB="0" anchor="b"/>
                </a:tc>
                <a:tc>
                  <a:txBody>
                    <a:bodyPr/>
                    <a:lstStyle/>
                    <a:p>
                      <a:pPr algn="r" fontAlgn="b"/>
                      <a:r>
                        <a:rPr lang="en-US" sz="1400" u="sng" strike="noStrike" dirty="0">
                          <a:effectLst/>
                          <a:latin typeface="+mj-lt"/>
                        </a:rPr>
                        <a:t>$0.00</a:t>
                      </a:r>
                      <a:endParaRPr lang="en-US" sz="1400" b="0" i="0" u="sng"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2001290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2018-2019 Budget - Expenses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22795182"/>
              </p:ext>
            </p:extLst>
          </p:nvPr>
        </p:nvGraphicFramePr>
        <p:xfrm>
          <a:off x="609600" y="1828800"/>
          <a:ext cx="3505200" cy="4724405"/>
        </p:xfrm>
        <a:graphic>
          <a:graphicData uri="http://schemas.openxmlformats.org/drawingml/2006/table">
            <a:tbl>
              <a:tblPr>
                <a:tableStyleId>{5C22544A-7EE6-4342-B048-85BDC9FD1C3A}</a:tableStyleId>
              </a:tblPr>
              <a:tblGrid>
                <a:gridCol w="2495423"/>
                <a:gridCol w="1009777"/>
              </a:tblGrid>
              <a:tr h="332194">
                <a:tc>
                  <a:txBody>
                    <a:bodyPr/>
                    <a:lstStyle/>
                    <a:p>
                      <a:pPr algn="l" fontAlgn="b"/>
                      <a:r>
                        <a:rPr lang="en-US" sz="1400" u="sng" strike="noStrike" dirty="0">
                          <a:effectLst/>
                          <a:latin typeface="+mj-lt"/>
                        </a:rPr>
                        <a:t>Education</a:t>
                      </a:r>
                      <a:endParaRPr lang="en-US" sz="1400" b="0" i="1" u="sng" strike="noStrike" dirty="0">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332194">
                <a:tc>
                  <a:txBody>
                    <a:bodyPr/>
                    <a:lstStyle/>
                    <a:p>
                      <a:pPr algn="l" fontAlgn="b"/>
                      <a:r>
                        <a:rPr lang="en-US" sz="1400" u="none" strike="noStrike">
                          <a:effectLst/>
                          <a:latin typeface="+mj-lt"/>
                        </a:rPr>
                        <a:t>Postage &amp; Shipping</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332194">
                <a:tc>
                  <a:txBody>
                    <a:bodyPr/>
                    <a:lstStyle/>
                    <a:p>
                      <a:pPr algn="l" fontAlgn="b"/>
                      <a:r>
                        <a:rPr lang="en-US" sz="1400" u="none" strike="noStrike">
                          <a:effectLst/>
                          <a:latin typeface="+mj-lt"/>
                        </a:rPr>
                        <a:t>Printing &amp; Photocopying</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332194">
                <a:tc>
                  <a:txBody>
                    <a:bodyPr/>
                    <a:lstStyle/>
                    <a:p>
                      <a:pPr algn="l" fontAlgn="b"/>
                      <a:r>
                        <a:rPr lang="en-US" sz="1400" u="none" strike="noStrike">
                          <a:effectLst/>
                          <a:latin typeface="+mj-lt"/>
                        </a:rPr>
                        <a:t>Telephone &amp;Fax</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332194">
                <a:tc>
                  <a:txBody>
                    <a:bodyPr/>
                    <a:lstStyle/>
                    <a:p>
                      <a:pPr algn="l" fontAlgn="b"/>
                      <a:r>
                        <a:rPr lang="en-US" sz="1400" u="none" strike="noStrike">
                          <a:effectLst/>
                          <a:latin typeface="+mj-lt"/>
                        </a:rPr>
                        <a:t>Annual Meeting Certificates</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332194">
                <a:tc>
                  <a:txBody>
                    <a:bodyPr/>
                    <a:lstStyle/>
                    <a:p>
                      <a:pPr algn="l" fontAlgn="b"/>
                      <a:r>
                        <a:rPr lang="en-US" sz="1400" u="none" strike="noStrike">
                          <a:effectLst/>
                          <a:latin typeface="+mj-lt"/>
                        </a:rPr>
                        <a:t>California Cont. Education Cert</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$250.00</a:t>
                      </a:r>
                      <a:endParaRPr lang="en-US" sz="1400" b="0" i="0" u="none" strike="noStrike">
                        <a:solidFill>
                          <a:srgbClr val="000000"/>
                        </a:solidFill>
                        <a:effectLst/>
                        <a:latin typeface="+mj-lt"/>
                      </a:endParaRPr>
                    </a:p>
                  </a:txBody>
                  <a:tcPr marL="9525" marR="9525" marT="9525" marB="0" anchor="b"/>
                </a:tc>
              </a:tr>
              <a:tr h="469000">
                <a:tc>
                  <a:txBody>
                    <a:bodyPr/>
                    <a:lstStyle/>
                    <a:p>
                      <a:pPr algn="l" fontAlgn="b"/>
                      <a:r>
                        <a:rPr lang="en-US" sz="1400" u="none" strike="noStrike">
                          <a:effectLst/>
                          <a:latin typeface="+mj-lt"/>
                        </a:rPr>
                        <a:t>State of Florida Program Approval</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$250.00</a:t>
                      </a:r>
                      <a:endParaRPr lang="en-US" sz="1400" b="0" i="0" u="none" strike="noStrike">
                        <a:solidFill>
                          <a:srgbClr val="000000"/>
                        </a:solidFill>
                        <a:effectLst/>
                        <a:latin typeface="+mj-lt"/>
                      </a:endParaRPr>
                    </a:p>
                  </a:txBody>
                  <a:tcPr marL="9525" marR="9525" marT="9525" marB="0" anchor="b"/>
                </a:tc>
              </a:tr>
              <a:tr h="332194">
                <a:tc>
                  <a:txBody>
                    <a:bodyPr/>
                    <a:lstStyle/>
                    <a:p>
                      <a:pPr algn="l" fontAlgn="b"/>
                      <a:r>
                        <a:rPr lang="en-US" sz="1400" u="none" strike="noStrike">
                          <a:effectLst/>
                          <a:latin typeface="+mj-lt"/>
                        </a:rPr>
                        <a:t>Student Research Award</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332194">
                <a:tc>
                  <a:txBody>
                    <a:bodyPr/>
                    <a:lstStyle/>
                    <a:p>
                      <a:pPr algn="l" fontAlgn="b"/>
                      <a:r>
                        <a:rPr lang="en-US" sz="1400" u="none" strike="noStrike">
                          <a:effectLst/>
                          <a:latin typeface="+mj-lt"/>
                        </a:rPr>
                        <a:t>Journal Club</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332194">
                <a:tc>
                  <a:txBody>
                    <a:bodyPr/>
                    <a:lstStyle/>
                    <a:p>
                      <a:pPr algn="l" fontAlgn="b"/>
                      <a:r>
                        <a:rPr lang="en-US" sz="1400" u="none" strike="noStrike">
                          <a:effectLst/>
                          <a:latin typeface="+mj-lt"/>
                        </a:rPr>
                        <a:t>Webinar</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332194">
                <a:tc>
                  <a:txBody>
                    <a:bodyPr/>
                    <a:lstStyle/>
                    <a:p>
                      <a:pPr algn="l" fontAlgn="b"/>
                      <a:r>
                        <a:rPr lang="en-US" sz="1400" u="none" strike="noStrike">
                          <a:effectLst/>
                          <a:latin typeface="+mj-lt"/>
                        </a:rPr>
                        <a:t>Chromosome Video CD-Production</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$165.00</a:t>
                      </a:r>
                      <a:endParaRPr lang="en-US" sz="1400" b="0" i="0" u="none" strike="noStrike">
                        <a:solidFill>
                          <a:srgbClr val="000000"/>
                        </a:solidFill>
                        <a:effectLst/>
                        <a:latin typeface="+mj-lt"/>
                      </a:endParaRPr>
                    </a:p>
                  </a:txBody>
                  <a:tcPr marL="9525" marR="9525" marT="9525" marB="0" anchor="b"/>
                </a:tc>
              </a:tr>
              <a:tr h="601271">
                <a:tc>
                  <a:txBody>
                    <a:bodyPr/>
                    <a:lstStyle/>
                    <a:p>
                      <a:pPr algn="l" fontAlgn="b"/>
                      <a:r>
                        <a:rPr lang="en-US" sz="1400" u="none" strike="noStrike" dirty="0">
                          <a:effectLst/>
                          <a:latin typeface="+mj-lt"/>
                        </a:rPr>
                        <a:t>Chromosome Video CD-Production-Postage &amp; Shipping</a:t>
                      </a:r>
                      <a:endParaRPr lang="en-US" sz="1400" b="0" i="0" u="none" strike="noStrike" dirty="0">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332194">
                <a:tc>
                  <a:txBody>
                    <a:bodyPr/>
                    <a:lstStyle/>
                    <a:p>
                      <a:pPr algn="l" fontAlgn="b"/>
                      <a:r>
                        <a:rPr lang="en-US" sz="1400" u="sng" strike="noStrike">
                          <a:effectLst/>
                          <a:latin typeface="+mj-lt"/>
                        </a:rPr>
                        <a:t>Total Education</a:t>
                      </a:r>
                      <a:endParaRPr lang="en-US" sz="1400" b="0" i="0" u="sng" strike="noStrike">
                        <a:solidFill>
                          <a:srgbClr val="000000"/>
                        </a:solidFill>
                        <a:effectLst/>
                        <a:latin typeface="+mj-lt"/>
                      </a:endParaRPr>
                    </a:p>
                  </a:txBody>
                  <a:tcPr marL="9525" marR="9525" marT="9525" marB="0" anchor="b"/>
                </a:tc>
                <a:tc>
                  <a:txBody>
                    <a:bodyPr/>
                    <a:lstStyle/>
                    <a:p>
                      <a:pPr algn="r" fontAlgn="b"/>
                      <a:r>
                        <a:rPr lang="en-US" sz="1400" u="sng" strike="noStrike" dirty="0">
                          <a:effectLst/>
                          <a:latin typeface="+mj-lt"/>
                        </a:rPr>
                        <a:t>$665.00</a:t>
                      </a:r>
                      <a:endParaRPr lang="en-US" sz="1400" b="0" i="0" u="sng" strike="noStrike" dirty="0">
                        <a:solidFill>
                          <a:srgbClr val="000000"/>
                        </a:solidFill>
                        <a:effectLst/>
                        <a:latin typeface="+mj-lt"/>
                      </a:endParaRPr>
                    </a:p>
                  </a:txBody>
                  <a:tcPr marL="9525" marR="9525" marT="9525" marB="0" anchor="b"/>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377280294"/>
              </p:ext>
            </p:extLst>
          </p:nvPr>
        </p:nvGraphicFramePr>
        <p:xfrm>
          <a:off x="4724400" y="1905000"/>
          <a:ext cx="4114800" cy="4648200"/>
        </p:xfrm>
        <a:graphic>
          <a:graphicData uri="http://schemas.openxmlformats.org/drawingml/2006/table">
            <a:tbl>
              <a:tblPr>
                <a:tableStyleId>{5C22544A-7EE6-4342-B048-85BDC9FD1C3A}</a:tableStyleId>
              </a:tblPr>
              <a:tblGrid>
                <a:gridCol w="2929410"/>
                <a:gridCol w="1185390"/>
              </a:tblGrid>
              <a:tr h="232410">
                <a:tc>
                  <a:txBody>
                    <a:bodyPr/>
                    <a:lstStyle/>
                    <a:p>
                      <a:pPr algn="l" fontAlgn="b"/>
                      <a:r>
                        <a:rPr lang="en-US" sz="1400" u="sng" strike="noStrike" dirty="0">
                          <a:effectLst/>
                          <a:latin typeface="+mj-lt"/>
                        </a:rPr>
                        <a:t>Membership</a:t>
                      </a:r>
                      <a:endParaRPr lang="en-US" sz="1400" b="0" i="1" u="sng" strike="noStrike" dirty="0">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none" strike="noStrike">
                          <a:effectLst/>
                          <a:latin typeface="+mj-lt"/>
                        </a:rPr>
                        <a:t>Database Set-up</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none" strike="noStrike">
                          <a:effectLst/>
                          <a:latin typeface="+mj-lt"/>
                        </a:rPr>
                        <a:t>Postage &amp; Shipping</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none" strike="noStrike">
                          <a:effectLst/>
                          <a:latin typeface="+mj-lt"/>
                        </a:rPr>
                        <a:t>Printing &amp; Photocopying</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none" strike="noStrike">
                          <a:effectLst/>
                          <a:latin typeface="+mj-lt"/>
                        </a:rPr>
                        <a:t>Member Renewal</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32410">
                <a:tc gridSpan="2">
                  <a:txBody>
                    <a:bodyPr/>
                    <a:lstStyle/>
                    <a:p>
                      <a:pPr algn="l" fontAlgn="b"/>
                      <a:r>
                        <a:rPr lang="en-US" sz="1400" u="none" strike="noStrike">
                          <a:effectLst/>
                          <a:latin typeface="+mj-lt"/>
                        </a:rPr>
                        <a:t>Online Fees - Member Renewal/Reg</a:t>
                      </a:r>
                      <a:endParaRPr lang="en-US" sz="1400" b="0" i="0" u="none" strike="noStrike">
                        <a:solidFill>
                          <a:srgbClr val="000000"/>
                        </a:solidFill>
                        <a:effectLst/>
                        <a:latin typeface="+mj-lt"/>
                      </a:endParaRPr>
                    </a:p>
                  </a:txBody>
                  <a:tcPr marL="9525" marR="9525" marT="9525" marB="0" anchor="b"/>
                </a:tc>
                <a:tc hMerge="1">
                  <a:txBody>
                    <a:bodyPr/>
                    <a:lstStyle/>
                    <a:p>
                      <a:endParaRPr lang="en-US"/>
                    </a:p>
                  </a:txBody>
                  <a:tcPr/>
                </a:tc>
              </a:tr>
              <a:tr h="232410">
                <a:tc>
                  <a:txBody>
                    <a:bodyPr/>
                    <a:lstStyle/>
                    <a:p>
                      <a:pPr algn="l" fontAlgn="b"/>
                      <a:r>
                        <a:rPr lang="en-US" sz="1400" u="none" strike="noStrike">
                          <a:effectLst/>
                          <a:latin typeface="+mj-lt"/>
                        </a:rPr>
                        <a:t>Membership Recruitment Prizes</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none" strike="noStrike">
                          <a:effectLst/>
                          <a:latin typeface="+mj-lt"/>
                        </a:rPr>
                        <a:t>AGT Informational Brochure</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none" strike="noStrike">
                          <a:effectLst/>
                          <a:latin typeface="+mj-lt"/>
                        </a:rPr>
                        <a:t>Direct Mail to Non Members</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none" strike="noStrike">
                          <a:effectLst/>
                          <a:latin typeface="+mj-lt"/>
                        </a:rPr>
                        <a:t>Logo T-Shirts</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none" strike="noStrike" dirty="0">
                          <a:effectLst/>
                          <a:latin typeface="+mj-lt"/>
                        </a:rPr>
                        <a:t>Lab Week Activities</a:t>
                      </a:r>
                      <a:endParaRPr lang="en-US" sz="1400" b="0" i="0" u="none" strike="noStrike" dirty="0">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$100.00</a:t>
                      </a:r>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sng" strike="noStrike" dirty="0">
                          <a:effectLst/>
                          <a:latin typeface="+mj-lt"/>
                        </a:rPr>
                        <a:t>Total Membership</a:t>
                      </a:r>
                      <a:endParaRPr lang="en-US" sz="1400" b="0" i="0" u="sng" strike="noStrike" dirty="0">
                        <a:solidFill>
                          <a:srgbClr val="000000"/>
                        </a:solidFill>
                        <a:effectLst/>
                        <a:latin typeface="+mj-lt"/>
                      </a:endParaRPr>
                    </a:p>
                  </a:txBody>
                  <a:tcPr marL="9525" marR="9525" marT="9525" marB="0" anchor="b"/>
                </a:tc>
                <a:tc>
                  <a:txBody>
                    <a:bodyPr/>
                    <a:lstStyle/>
                    <a:p>
                      <a:pPr algn="r" fontAlgn="b"/>
                      <a:r>
                        <a:rPr lang="en-US" sz="1400" u="sng" strike="noStrike">
                          <a:effectLst/>
                          <a:latin typeface="+mj-lt"/>
                        </a:rPr>
                        <a:t>$100.00</a:t>
                      </a:r>
                      <a:endParaRPr lang="en-US" sz="1400" b="0" i="0" u="sng" strike="noStrike">
                        <a:solidFill>
                          <a:srgbClr val="000000"/>
                        </a:solidFill>
                        <a:effectLst/>
                        <a:latin typeface="+mj-lt"/>
                      </a:endParaRPr>
                    </a:p>
                  </a:txBody>
                  <a:tcPr marL="9525" marR="9525" marT="9525" marB="0" anchor="b"/>
                </a:tc>
              </a:tr>
              <a:tr h="232410">
                <a:tc>
                  <a:txBody>
                    <a:bodyPr/>
                    <a:lstStyle/>
                    <a:p>
                      <a:pPr algn="l" fontAlgn="b"/>
                      <a:r>
                        <a:rPr lang="en-US" sz="1400" u="sng" strike="noStrike">
                          <a:effectLst/>
                          <a:latin typeface="+mj-lt"/>
                        </a:rPr>
                        <a:t>Annual Meeting</a:t>
                      </a:r>
                      <a:endParaRPr lang="en-US" sz="1400" b="0" i="1" u="sng"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none" strike="noStrike">
                          <a:effectLst/>
                          <a:latin typeface="+mj-lt"/>
                        </a:rPr>
                        <a:t>Postage &amp; Shipping</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none" strike="noStrike">
                          <a:effectLst/>
                          <a:latin typeface="+mj-lt"/>
                        </a:rPr>
                        <a:t>Printing &amp; Photocopying</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none" strike="noStrike">
                          <a:effectLst/>
                          <a:latin typeface="+mj-lt"/>
                        </a:rPr>
                        <a:t>Telephone &amp; Fax</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sng" strike="noStrike">
                          <a:effectLst/>
                          <a:latin typeface="+mj-lt"/>
                        </a:rPr>
                        <a:t>Total Annual Meeting</a:t>
                      </a:r>
                      <a:endParaRPr lang="en-US" sz="1400" b="0" i="0" u="sng" strike="noStrike">
                        <a:solidFill>
                          <a:srgbClr val="000000"/>
                        </a:solidFill>
                        <a:effectLst/>
                        <a:latin typeface="+mj-lt"/>
                      </a:endParaRPr>
                    </a:p>
                  </a:txBody>
                  <a:tcPr marL="9525" marR="9525" marT="9525" marB="0" anchor="b"/>
                </a:tc>
                <a:tc>
                  <a:txBody>
                    <a:bodyPr/>
                    <a:lstStyle/>
                    <a:p>
                      <a:pPr algn="r" fontAlgn="b"/>
                      <a:r>
                        <a:rPr lang="en-US" sz="1400" u="sng" strike="noStrike">
                          <a:effectLst/>
                          <a:latin typeface="+mj-lt"/>
                        </a:rPr>
                        <a:t>$0.00</a:t>
                      </a:r>
                      <a:endParaRPr lang="en-US" sz="1400" b="0" i="0" u="sng" strike="noStrike">
                        <a:solidFill>
                          <a:srgbClr val="000000"/>
                        </a:solidFill>
                        <a:effectLst/>
                        <a:latin typeface="+mj-lt"/>
                      </a:endParaRPr>
                    </a:p>
                  </a:txBody>
                  <a:tcPr marL="9525" marR="9525" marT="9525" marB="0" anchor="b"/>
                </a:tc>
              </a:tr>
              <a:tr h="232410">
                <a:tc>
                  <a:txBody>
                    <a:bodyPr/>
                    <a:lstStyle/>
                    <a:p>
                      <a:pPr algn="l" fontAlgn="b"/>
                      <a:r>
                        <a:rPr lang="en-US" sz="1400" u="sng" strike="noStrike">
                          <a:effectLst/>
                          <a:latin typeface="+mj-lt"/>
                        </a:rPr>
                        <a:t>Nominating Committee</a:t>
                      </a:r>
                      <a:endParaRPr lang="en-US" sz="1400" b="0" i="1" u="sng"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none" strike="noStrike">
                          <a:effectLst/>
                          <a:latin typeface="+mj-lt"/>
                        </a:rPr>
                        <a:t>Online Voting</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2410">
                <a:tc>
                  <a:txBody>
                    <a:bodyPr/>
                    <a:lstStyle/>
                    <a:p>
                      <a:pPr algn="l" fontAlgn="b"/>
                      <a:r>
                        <a:rPr lang="en-US" sz="1400" u="sng" strike="noStrike">
                          <a:effectLst/>
                          <a:latin typeface="+mj-lt"/>
                        </a:rPr>
                        <a:t>Total Notminating Committee</a:t>
                      </a:r>
                      <a:endParaRPr lang="en-US" sz="1400" b="0" i="0" u="sng" strike="noStrike">
                        <a:solidFill>
                          <a:srgbClr val="000000"/>
                        </a:solidFill>
                        <a:effectLst/>
                        <a:latin typeface="+mj-lt"/>
                      </a:endParaRPr>
                    </a:p>
                  </a:txBody>
                  <a:tcPr marL="9525" marR="9525" marT="9525" marB="0" anchor="b"/>
                </a:tc>
                <a:tc>
                  <a:txBody>
                    <a:bodyPr/>
                    <a:lstStyle/>
                    <a:p>
                      <a:pPr algn="r" fontAlgn="b"/>
                      <a:r>
                        <a:rPr lang="en-US" sz="1400" u="sng" strike="noStrike" dirty="0">
                          <a:effectLst/>
                          <a:latin typeface="+mj-lt"/>
                        </a:rPr>
                        <a:t>$0.00</a:t>
                      </a:r>
                      <a:endParaRPr lang="en-US" sz="1400" b="0" i="0" u="sng"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2596087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2018-2019 Budget - Expenses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45767640"/>
              </p:ext>
            </p:extLst>
          </p:nvPr>
        </p:nvGraphicFramePr>
        <p:xfrm>
          <a:off x="609600" y="1828800"/>
          <a:ext cx="3810000" cy="4648194"/>
        </p:xfrm>
        <a:graphic>
          <a:graphicData uri="http://schemas.openxmlformats.org/drawingml/2006/table">
            <a:tbl>
              <a:tblPr>
                <a:tableStyleId>{5C22544A-7EE6-4342-B048-85BDC9FD1C3A}</a:tableStyleId>
              </a:tblPr>
              <a:tblGrid>
                <a:gridCol w="2712417"/>
                <a:gridCol w="1097583"/>
              </a:tblGrid>
              <a:tr h="258233">
                <a:tc>
                  <a:txBody>
                    <a:bodyPr/>
                    <a:lstStyle/>
                    <a:p>
                      <a:pPr algn="l" fontAlgn="b"/>
                      <a:r>
                        <a:rPr lang="en-US" sz="1400" u="sng" strike="noStrike" dirty="0">
                          <a:effectLst/>
                          <a:latin typeface="+mj-lt"/>
                        </a:rPr>
                        <a:t>Council of Representatives </a:t>
                      </a:r>
                      <a:endParaRPr lang="en-US" sz="1400" b="0" i="1" u="sng" strike="noStrike" dirty="0">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58233">
                <a:tc>
                  <a:txBody>
                    <a:bodyPr/>
                    <a:lstStyle/>
                    <a:p>
                      <a:pPr algn="l" fontAlgn="b"/>
                      <a:r>
                        <a:rPr lang="en-US" sz="1400" u="none" strike="noStrike">
                          <a:effectLst/>
                          <a:latin typeface="+mj-lt"/>
                        </a:rPr>
                        <a:t>CCCLW Representative Travel</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58233">
                <a:tc>
                  <a:txBody>
                    <a:bodyPr/>
                    <a:lstStyle/>
                    <a:p>
                      <a:pPr algn="l" fontAlgn="b"/>
                      <a:r>
                        <a:rPr lang="en-US" sz="1400" u="none" strike="noStrike">
                          <a:effectLst/>
                          <a:latin typeface="+mj-lt"/>
                        </a:rPr>
                        <a:t>NAACLS Representative Travel</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58233">
                <a:tc>
                  <a:txBody>
                    <a:bodyPr/>
                    <a:lstStyle/>
                    <a:p>
                      <a:pPr algn="l" fontAlgn="b"/>
                      <a:r>
                        <a:rPr lang="en-US" sz="1400" u="none" strike="noStrike">
                          <a:effectLst/>
                          <a:latin typeface="+mj-lt"/>
                        </a:rPr>
                        <a:t>NAACLS Postage &amp; Shipping</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58233">
                <a:tc>
                  <a:txBody>
                    <a:bodyPr/>
                    <a:lstStyle/>
                    <a:p>
                      <a:pPr algn="l" fontAlgn="b"/>
                      <a:r>
                        <a:rPr lang="en-US" sz="1400" u="none" strike="noStrike">
                          <a:effectLst/>
                          <a:latin typeface="+mj-lt"/>
                        </a:rPr>
                        <a:t>NAACLS Other</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58233">
                <a:tc>
                  <a:txBody>
                    <a:bodyPr/>
                    <a:lstStyle/>
                    <a:p>
                      <a:pPr algn="l" fontAlgn="b"/>
                      <a:r>
                        <a:rPr lang="en-US" sz="1400" u="none" strike="noStrike">
                          <a:effectLst/>
                          <a:latin typeface="+mj-lt"/>
                        </a:rPr>
                        <a:t>BOC Representative - (1) Travel</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58233">
                <a:tc gridSpan="2">
                  <a:txBody>
                    <a:bodyPr/>
                    <a:lstStyle/>
                    <a:p>
                      <a:pPr algn="l" fontAlgn="b"/>
                      <a:r>
                        <a:rPr lang="en-US" sz="1400" u="none" strike="noStrike">
                          <a:effectLst/>
                          <a:latin typeface="+mj-lt"/>
                        </a:rPr>
                        <a:t>BOC Representative - (1) Postage &amp; Shipping</a:t>
                      </a:r>
                      <a:endParaRPr lang="en-US" sz="1400" b="0" i="0" u="none" strike="noStrike">
                        <a:solidFill>
                          <a:srgbClr val="000000"/>
                        </a:solidFill>
                        <a:effectLst/>
                        <a:latin typeface="+mj-lt"/>
                      </a:endParaRPr>
                    </a:p>
                  </a:txBody>
                  <a:tcPr marL="9525" marR="9525" marT="9525" marB="0" anchor="b"/>
                </a:tc>
                <a:tc hMerge="1">
                  <a:txBody>
                    <a:bodyPr/>
                    <a:lstStyle/>
                    <a:p>
                      <a:endParaRPr lang="en-US"/>
                    </a:p>
                  </a:txBody>
                  <a:tcPr/>
                </a:tc>
              </a:tr>
              <a:tr h="258233">
                <a:tc>
                  <a:txBody>
                    <a:bodyPr/>
                    <a:lstStyle/>
                    <a:p>
                      <a:pPr algn="l" fontAlgn="b"/>
                      <a:r>
                        <a:rPr lang="en-US" sz="1400" u="none" strike="noStrike">
                          <a:effectLst/>
                          <a:latin typeface="+mj-lt"/>
                        </a:rPr>
                        <a:t>BOC Representative - (1) Other</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58233">
                <a:tc>
                  <a:txBody>
                    <a:bodyPr/>
                    <a:lstStyle/>
                    <a:p>
                      <a:pPr algn="l" fontAlgn="b"/>
                      <a:r>
                        <a:rPr lang="en-US" sz="1400" u="none" strike="noStrike">
                          <a:effectLst/>
                          <a:latin typeface="+mj-lt"/>
                        </a:rPr>
                        <a:t>BOC Representative - (2) Travel</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58233">
                <a:tc gridSpan="2">
                  <a:txBody>
                    <a:bodyPr/>
                    <a:lstStyle/>
                    <a:p>
                      <a:pPr algn="l" fontAlgn="b"/>
                      <a:r>
                        <a:rPr lang="en-US" sz="1400" u="none" strike="noStrike" dirty="0">
                          <a:effectLst/>
                          <a:latin typeface="+mj-lt"/>
                        </a:rPr>
                        <a:t>BOC Representative - (2) Postage &amp; Shipping</a:t>
                      </a:r>
                      <a:endParaRPr lang="en-US" sz="1400" b="0" i="0" u="none" strike="noStrike" dirty="0">
                        <a:solidFill>
                          <a:srgbClr val="000000"/>
                        </a:solidFill>
                        <a:effectLst/>
                        <a:latin typeface="+mj-lt"/>
                      </a:endParaRPr>
                    </a:p>
                  </a:txBody>
                  <a:tcPr marL="9525" marR="9525" marT="9525" marB="0" anchor="b"/>
                </a:tc>
                <a:tc hMerge="1">
                  <a:txBody>
                    <a:bodyPr/>
                    <a:lstStyle/>
                    <a:p>
                      <a:endParaRPr lang="en-US"/>
                    </a:p>
                  </a:txBody>
                  <a:tcPr/>
                </a:tc>
              </a:tr>
              <a:tr h="258233">
                <a:tc>
                  <a:txBody>
                    <a:bodyPr/>
                    <a:lstStyle/>
                    <a:p>
                      <a:pPr algn="l" fontAlgn="b"/>
                      <a:r>
                        <a:rPr lang="en-US" sz="1400" u="none" strike="noStrike">
                          <a:effectLst/>
                          <a:latin typeface="+mj-lt"/>
                        </a:rPr>
                        <a:t>BOC Representative - (2) Other</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58233">
                <a:tc gridSpan="2">
                  <a:txBody>
                    <a:bodyPr/>
                    <a:lstStyle/>
                    <a:p>
                      <a:pPr algn="l" fontAlgn="b"/>
                      <a:r>
                        <a:rPr lang="en-US" sz="1400" u="none" strike="noStrike">
                          <a:effectLst/>
                          <a:latin typeface="+mj-lt"/>
                        </a:rPr>
                        <a:t>CAP/ACMG Representative Telephone &amp; Fax</a:t>
                      </a:r>
                      <a:endParaRPr lang="en-US" sz="1400" b="0" i="0" u="none" strike="noStrike">
                        <a:solidFill>
                          <a:srgbClr val="000000"/>
                        </a:solidFill>
                        <a:effectLst/>
                        <a:latin typeface="+mj-lt"/>
                      </a:endParaRPr>
                    </a:p>
                  </a:txBody>
                  <a:tcPr marL="9525" marR="9525" marT="9525" marB="0" anchor="b"/>
                </a:tc>
                <a:tc hMerge="1">
                  <a:txBody>
                    <a:bodyPr/>
                    <a:lstStyle/>
                    <a:p>
                      <a:endParaRPr lang="en-US"/>
                    </a:p>
                  </a:txBody>
                  <a:tcPr/>
                </a:tc>
              </a:tr>
              <a:tr h="258233">
                <a:tc>
                  <a:txBody>
                    <a:bodyPr/>
                    <a:lstStyle/>
                    <a:p>
                      <a:pPr algn="l" fontAlgn="b"/>
                      <a:r>
                        <a:rPr lang="en-US" sz="1400" u="none" strike="noStrike">
                          <a:effectLst/>
                          <a:latin typeface="+mj-lt"/>
                        </a:rPr>
                        <a:t>CAP/ACMG Travel</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$1,600.00</a:t>
                      </a:r>
                      <a:endParaRPr lang="en-US" sz="1400" b="0" i="0" u="none" strike="noStrike">
                        <a:solidFill>
                          <a:srgbClr val="000000"/>
                        </a:solidFill>
                        <a:effectLst/>
                        <a:latin typeface="+mj-lt"/>
                      </a:endParaRPr>
                    </a:p>
                  </a:txBody>
                  <a:tcPr marL="9525" marR="9525" marT="9525" marB="0" anchor="b"/>
                </a:tc>
              </a:tr>
              <a:tr h="258233">
                <a:tc gridSpan="2">
                  <a:txBody>
                    <a:bodyPr/>
                    <a:lstStyle/>
                    <a:p>
                      <a:pPr algn="l" fontAlgn="b"/>
                      <a:r>
                        <a:rPr lang="en-US" sz="1400" u="none" strike="noStrike">
                          <a:effectLst/>
                          <a:latin typeface="+mj-lt"/>
                        </a:rPr>
                        <a:t>FGT Representative Postage &amp; Shipping</a:t>
                      </a:r>
                      <a:endParaRPr lang="en-US" sz="1400" b="0" i="0" u="none" strike="noStrike">
                        <a:solidFill>
                          <a:srgbClr val="000000"/>
                        </a:solidFill>
                        <a:effectLst/>
                        <a:latin typeface="+mj-lt"/>
                      </a:endParaRPr>
                    </a:p>
                  </a:txBody>
                  <a:tcPr marL="9525" marR="9525" marT="9525" marB="0" anchor="b"/>
                </a:tc>
                <a:tc hMerge="1">
                  <a:txBody>
                    <a:bodyPr/>
                    <a:lstStyle/>
                    <a:p>
                      <a:endParaRPr lang="en-US"/>
                    </a:p>
                  </a:txBody>
                  <a:tcPr/>
                </a:tc>
              </a:tr>
              <a:tr h="258233">
                <a:tc gridSpan="2">
                  <a:txBody>
                    <a:bodyPr/>
                    <a:lstStyle/>
                    <a:p>
                      <a:pPr algn="l" fontAlgn="b"/>
                      <a:r>
                        <a:rPr lang="en-US" sz="1400" u="none" strike="noStrike">
                          <a:effectLst/>
                          <a:latin typeface="+mj-lt"/>
                        </a:rPr>
                        <a:t>FGT Representative Telephone &amp; Fax</a:t>
                      </a:r>
                      <a:endParaRPr lang="en-US" sz="1400" b="0" i="0" u="none" strike="noStrike">
                        <a:solidFill>
                          <a:srgbClr val="000000"/>
                        </a:solidFill>
                        <a:effectLst/>
                        <a:latin typeface="+mj-lt"/>
                      </a:endParaRPr>
                    </a:p>
                  </a:txBody>
                  <a:tcPr marL="9525" marR="9525" marT="9525" marB="0" anchor="b"/>
                </a:tc>
                <a:tc hMerge="1">
                  <a:txBody>
                    <a:bodyPr/>
                    <a:lstStyle/>
                    <a:p>
                      <a:endParaRPr lang="en-US"/>
                    </a:p>
                  </a:txBody>
                  <a:tcPr/>
                </a:tc>
              </a:tr>
              <a:tr h="258233">
                <a:tc>
                  <a:txBody>
                    <a:bodyPr/>
                    <a:lstStyle/>
                    <a:p>
                      <a:pPr algn="l" fontAlgn="b"/>
                      <a:r>
                        <a:rPr lang="en-US" sz="1400" u="none" strike="noStrike">
                          <a:effectLst/>
                          <a:latin typeface="+mj-lt"/>
                        </a:rPr>
                        <a:t>FGT Representative Travel</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58233">
                <a:tc>
                  <a:txBody>
                    <a:bodyPr/>
                    <a:lstStyle/>
                    <a:p>
                      <a:pPr algn="l" fontAlgn="b"/>
                      <a:r>
                        <a:rPr lang="en-US" sz="1400" u="sng" strike="noStrike">
                          <a:effectLst/>
                          <a:latin typeface="+mj-lt"/>
                        </a:rPr>
                        <a:t>Total Council Representatives</a:t>
                      </a:r>
                      <a:endParaRPr lang="en-US" sz="1400" b="0" i="0" u="sng" strike="noStrike">
                        <a:solidFill>
                          <a:srgbClr val="000000"/>
                        </a:solidFill>
                        <a:effectLst/>
                        <a:latin typeface="+mj-lt"/>
                      </a:endParaRPr>
                    </a:p>
                  </a:txBody>
                  <a:tcPr marL="9525" marR="9525" marT="9525" marB="0" anchor="b"/>
                </a:tc>
                <a:tc>
                  <a:txBody>
                    <a:bodyPr/>
                    <a:lstStyle/>
                    <a:p>
                      <a:pPr algn="r" fontAlgn="b"/>
                      <a:r>
                        <a:rPr lang="en-US" sz="1400" u="sng" strike="noStrike">
                          <a:effectLst/>
                          <a:latin typeface="+mj-lt"/>
                        </a:rPr>
                        <a:t>$1,600.00</a:t>
                      </a:r>
                      <a:endParaRPr lang="en-US" sz="1400" b="0" i="0" u="sng" strike="noStrike">
                        <a:solidFill>
                          <a:srgbClr val="000000"/>
                        </a:solidFill>
                        <a:effectLst/>
                        <a:latin typeface="+mj-lt"/>
                      </a:endParaRPr>
                    </a:p>
                  </a:txBody>
                  <a:tcPr marL="9525" marR="9525" marT="9525" marB="0" anchor="b"/>
                </a:tc>
              </a:tr>
              <a:tr h="258233">
                <a:tc>
                  <a:txBody>
                    <a:bodyPr/>
                    <a:lstStyle/>
                    <a:p>
                      <a:pPr algn="l" fontAlgn="b"/>
                      <a:r>
                        <a:rPr lang="en-US" sz="1400" b="1" u="none" strike="noStrike" dirty="0">
                          <a:effectLst/>
                          <a:latin typeface="+mj-lt"/>
                        </a:rPr>
                        <a:t>Total Committee Expenses</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dirty="0">
                          <a:effectLst/>
                          <a:latin typeface="+mj-lt"/>
                        </a:rPr>
                        <a:t>$2,815.00</a:t>
                      </a:r>
                      <a:endParaRPr lang="en-US" sz="1400" b="1" i="0" u="none" strike="noStrike" dirty="0">
                        <a:solidFill>
                          <a:srgbClr val="000000"/>
                        </a:solidFill>
                        <a:effectLst/>
                        <a:latin typeface="+mj-lt"/>
                      </a:endParaRPr>
                    </a:p>
                  </a:txBody>
                  <a:tcPr marL="9525" marR="9525" marT="9525" marB="0" anchor="b"/>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474782821"/>
              </p:ext>
            </p:extLst>
          </p:nvPr>
        </p:nvGraphicFramePr>
        <p:xfrm>
          <a:off x="4724400" y="1600200"/>
          <a:ext cx="4114800" cy="5091924"/>
        </p:xfrm>
        <a:graphic>
          <a:graphicData uri="http://schemas.openxmlformats.org/drawingml/2006/table">
            <a:tbl>
              <a:tblPr>
                <a:tableStyleId>{5C22544A-7EE6-4342-B048-85BDC9FD1C3A}</a:tableStyleId>
              </a:tblPr>
              <a:tblGrid>
                <a:gridCol w="2929410"/>
                <a:gridCol w="1185390"/>
              </a:tblGrid>
              <a:tr h="174171">
                <a:tc>
                  <a:txBody>
                    <a:bodyPr/>
                    <a:lstStyle/>
                    <a:p>
                      <a:pPr algn="l" fontAlgn="b"/>
                      <a:r>
                        <a:rPr lang="en-US" sz="1400" i="1" u="none" strike="noStrike" dirty="0">
                          <a:effectLst/>
                          <a:latin typeface="+mj-lt"/>
                        </a:rPr>
                        <a:t>Administrative Expenses </a:t>
                      </a:r>
                      <a:endParaRPr lang="en-US" sz="1400" b="0" i="1" u="none" strike="noStrike" dirty="0">
                        <a:solidFill>
                          <a:srgbClr val="000000"/>
                        </a:solidFill>
                        <a:effectLst/>
                        <a:latin typeface="+mj-lt"/>
                      </a:endParaRPr>
                    </a:p>
                  </a:txBody>
                  <a:tcPr marL="8028" marR="8028" marT="8028" marB="0" anchor="b"/>
                </a:tc>
                <a:tc>
                  <a:txBody>
                    <a:bodyPr/>
                    <a:lstStyle/>
                    <a:p>
                      <a:pPr algn="l" fontAlgn="b"/>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Exhibit Booth</a:t>
                      </a:r>
                      <a:endParaRPr lang="en-US" sz="1400" b="0" i="0" u="none" strike="noStrike">
                        <a:solidFill>
                          <a:srgbClr val="000000"/>
                        </a:solidFill>
                        <a:effectLst/>
                        <a:latin typeface="+mj-lt"/>
                      </a:endParaRPr>
                    </a:p>
                  </a:txBody>
                  <a:tcPr marL="8028" marR="8028" marT="8028" marB="0" anchor="b"/>
                </a:tc>
                <a:tc>
                  <a:txBody>
                    <a:bodyPr/>
                    <a:lstStyle/>
                    <a:p>
                      <a:pPr algn="l" fontAlgn="b"/>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Exhibitor Fees and Travel</a:t>
                      </a:r>
                      <a:endParaRPr lang="en-US" sz="1400" b="0" i="0" u="none" strike="noStrike">
                        <a:solidFill>
                          <a:srgbClr val="000000"/>
                        </a:solidFill>
                        <a:effectLst/>
                        <a:latin typeface="+mj-lt"/>
                      </a:endParaRPr>
                    </a:p>
                  </a:txBody>
                  <a:tcPr marL="8028" marR="8028" marT="8028" marB="0" anchor="b"/>
                </a:tc>
                <a:tc>
                  <a:txBody>
                    <a:bodyPr/>
                    <a:lstStyle/>
                    <a:p>
                      <a:pPr algn="l" fontAlgn="b"/>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ASCP-BOC Assessment</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$12,500.00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NAACLS Assessment </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$5,000.00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dirty="0">
                          <a:effectLst/>
                          <a:latin typeface="+mj-lt"/>
                        </a:rPr>
                        <a:t>CCCLW Assessment</a:t>
                      </a:r>
                      <a:endParaRPr lang="en-US" sz="1400" b="0" i="0" u="none" strike="noStrike" dirty="0">
                        <a:solidFill>
                          <a:srgbClr val="000000"/>
                        </a:solidFill>
                        <a:effectLst/>
                        <a:latin typeface="+mj-lt"/>
                      </a:endParaRPr>
                    </a:p>
                  </a:txBody>
                  <a:tcPr marL="8028" marR="8028" marT="8028" marB="0" anchor="b"/>
                </a:tc>
                <a:tc>
                  <a:txBody>
                    <a:bodyPr/>
                    <a:lstStyle/>
                    <a:p>
                      <a:pPr algn="l" fontAlgn="b"/>
                      <a:endParaRPr lang="en-US" sz="1400" b="0" i="0" u="none" strike="noStrike" dirty="0">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Attorney Fees</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$500.00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Registered Agent</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Insurance</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$3,000.00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Telephone</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Postage &amp; Shipping</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$120.00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Management Fee</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dirty="0">
                          <a:effectLst/>
                          <a:latin typeface="+mj-lt"/>
                        </a:rPr>
                        <a:t>Printing</a:t>
                      </a:r>
                      <a:endParaRPr lang="en-US" sz="1400" b="0" i="0" u="none" strike="noStrike" dirty="0">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$120.00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dirty="0">
                          <a:effectLst/>
                          <a:latin typeface="+mj-lt"/>
                        </a:rPr>
                        <a:t>Office Supplies</a:t>
                      </a:r>
                      <a:endParaRPr lang="en-US" sz="1400" b="0" i="0" u="none" strike="noStrike" dirty="0">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$120.00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External File Storage</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dirty="0">
                          <a:effectLst/>
                          <a:latin typeface="+mj-lt"/>
                        </a:rPr>
                        <a:t>Tax Preparation</a:t>
                      </a:r>
                      <a:endParaRPr lang="en-US" sz="1400" b="0" i="0" u="none" strike="noStrike" dirty="0">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$1,000.00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Stifel Nicolaus Broker Fees</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Bank Charges</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MasterCard/Visa Processing Fee</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$2,000.00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Archive Fees/Off-Site Storage</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$420.00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Annual Report Filing Fee</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$40.00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u="none" strike="noStrike">
                          <a:effectLst/>
                          <a:latin typeface="+mj-lt"/>
                        </a:rPr>
                        <a:t>CA State Tax</a:t>
                      </a:r>
                      <a:endParaRPr lang="en-US" sz="1400" b="0" i="0" u="none" strike="noStrike">
                        <a:solidFill>
                          <a:srgbClr val="000000"/>
                        </a:solidFill>
                        <a:effectLst/>
                        <a:latin typeface="+mj-lt"/>
                      </a:endParaRPr>
                    </a:p>
                  </a:txBody>
                  <a:tcPr marL="8028" marR="8028" marT="8028" marB="0" anchor="b"/>
                </a:tc>
                <a:tc>
                  <a:txBody>
                    <a:bodyPr/>
                    <a:lstStyle/>
                    <a:p>
                      <a:pPr algn="r" fontAlgn="b"/>
                      <a:r>
                        <a:rPr lang="en-US" sz="1400" u="none" strike="noStrike">
                          <a:effectLst/>
                          <a:latin typeface="+mj-lt"/>
                        </a:rPr>
                        <a:t>$30.00</a:t>
                      </a:r>
                      <a:endParaRPr lang="en-US" sz="1400" b="0" i="0" u="none" strike="noStrike">
                        <a:solidFill>
                          <a:srgbClr val="000000"/>
                        </a:solidFill>
                        <a:effectLst/>
                        <a:latin typeface="+mj-lt"/>
                      </a:endParaRPr>
                    </a:p>
                  </a:txBody>
                  <a:tcPr marL="8028" marR="8028" marT="8028" marB="0" anchor="b"/>
                </a:tc>
              </a:tr>
              <a:tr h="174171">
                <a:tc>
                  <a:txBody>
                    <a:bodyPr/>
                    <a:lstStyle/>
                    <a:p>
                      <a:pPr algn="l" fontAlgn="b"/>
                      <a:r>
                        <a:rPr lang="en-US" sz="1400" b="1" u="none" strike="noStrike" dirty="0">
                          <a:effectLst/>
                          <a:latin typeface="+mj-lt"/>
                        </a:rPr>
                        <a:t>Total Administrative Expenses</a:t>
                      </a:r>
                      <a:endParaRPr lang="en-US" sz="1400" b="1" i="0" u="none" strike="noStrike" dirty="0">
                        <a:solidFill>
                          <a:srgbClr val="000000"/>
                        </a:solidFill>
                        <a:effectLst/>
                        <a:latin typeface="+mj-lt"/>
                      </a:endParaRPr>
                    </a:p>
                  </a:txBody>
                  <a:tcPr marL="8028" marR="8028" marT="8028" marB="0" anchor="b"/>
                </a:tc>
                <a:tc>
                  <a:txBody>
                    <a:bodyPr/>
                    <a:lstStyle/>
                    <a:p>
                      <a:pPr algn="r" fontAlgn="b"/>
                      <a:r>
                        <a:rPr lang="en-US" sz="1400" b="1" u="none" strike="noStrike" dirty="0">
                          <a:effectLst/>
                          <a:latin typeface="+mj-lt"/>
                        </a:rPr>
                        <a:t>$24,850.00</a:t>
                      </a:r>
                      <a:endParaRPr lang="en-US" sz="1400" b="1" i="0" u="none" strike="noStrike" dirty="0">
                        <a:solidFill>
                          <a:srgbClr val="000000"/>
                        </a:solidFill>
                        <a:effectLst/>
                        <a:latin typeface="+mj-lt"/>
                      </a:endParaRPr>
                    </a:p>
                  </a:txBody>
                  <a:tcPr marL="8028" marR="8028" marT="8028" marB="0" anchor="b"/>
                </a:tc>
              </a:tr>
            </a:tbl>
          </a:graphicData>
        </a:graphic>
      </p:graphicFrame>
    </p:spTree>
    <p:extLst>
      <p:ext uri="{BB962C8B-B14F-4D97-AF65-F5344CB8AC3E}">
        <p14:creationId xmlns:p14="http://schemas.microsoft.com/office/powerpoint/2010/main" val="226125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2018-2019 </a:t>
            </a:r>
            <a:r>
              <a:rPr lang="en-US" dirty="0"/>
              <a:t>Budget - Expenses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40581782"/>
              </p:ext>
            </p:extLst>
          </p:nvPr>
        </p:nvGraphicFramePr>
        <p:xfrm>
          <a:off x="2819400" y="1676400"/>
          <a:ext cx="4114800" cy="5083540"/>
        </p:xfrm>
        <a:graphic>
          <a:graphicData uri="http://schemas.openxmlformats.org/drawingml/2006/table">
            <a:tbl>
              <a:tblPr>
                <a:tableStyleId>{5C22544A-7EE6-4342-B048-85BDC9FD1C3A}</a:tableStyleId>
              </a:tblPr>
              <a:tblGrid>
                <a:gridCol w="2929410"/>
                <a:gridCol w="1185390"/>
              </a:tblGrid>
              <a:tr h="237154">
                <a:tc>
                  <a:txBody>
                    <a:bodyPr/>
                    <a:lstStyle/>
                    <a:p>
                      <a:pPr algn="l" fontAlgn="b"/>
                      <a:r>
                        <a:rPr lang="en-US" sz="1400" i="1" u="none" strike="noStrike" dirty="0">
                          <a:effectLst/>
                          <a:latin typeface="+mj-lt"/>
                        </a:rPr>
                        <a:t>Publications</a:t>
                      </a:r>
                      <a:endParaRPr lang="en-US" sz="1400" b="0" i="1" u="none" strike="noStrike" dirty="0">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7154">
                <a:tc>
                  <a:txBody>
                    <a:bodyPr/>
                    <a:lstStyle/>
                    <a:p>
                      <a:pPr algn="l" fontAlgn="b"/>
                      <a:r>
                        <a:rPr lang="en-US" sz="1400" u="none" strike="noStrike">
                          <a:effectLst/>
                          <a:latin typeface="+mj-lt"/>
                        </a:rPr>
                        <a:t>Journal Editor Postage &amp; Shipping</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7154">
                <a:tc>
                  <a:txBody>
                    <a:bodyPr/>
                    <a:lstStyle/>
                    <a:p>
                      <a:pPr algn="l" fontAlgn="b"/>
                      <a:r>
                        <a:rPr lang="en-US" sz="1400" u="none" strike="noStrike">
                          <a:effectLst/>
                          <a:latin typeface="+mj-lt"/>
                        </a:rPr>
                        <a:t>Journal Editor Travel</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37154">
                <a:tc>
                  <a:txBody>
                    <a:bodyPr/>
                    <a:lstStyle/>
                    <a:p>
                      <a:pPr algn="l" fontAlgn="b"/>
                      <a:r>
                        <a:rPr lang="en-US" sz="1400" u="none" strike="noStrike">
                          <a:effectLst/>
                          <a:latin typeface="+mj-lt"/>
                        </a:rPr>
                        <a:t>Journal Editor Stipend</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$3,025.00</a:t>
                      </a:r>
                      <a:endParaRPr lang="en-US" sz="1400" b="0" i="0" u="none" strike="noStrike">
                        <a:solidFill>
                          <a:srgbClr val="000000"/>
                        </a:solidFill>
                        <a:effectLst/>
                        <a:latin typeface="+mj-lt"/>
                      </a:endParaRPr>
                    </a:p>
                  </a:txBody>
                  <a:tcPr marL="9525" marR="9525" marT="9525" marB="0" anchor="b"/>
                </a:tc>
              </a:tr>
              <a:tr h="237154">
                <a:tc>
                  <a:txBody>
                    <a:bodyPr/>
                    <a:lstStyle/>
                    <a:p>
                      <a:pPr algn="l" fontAlgn="b"/>
                      <a:r>
                        <a:rPr lang="en-US" sz="1400" u="none" strike="noStrike">
                          <a:effectLst/>
                          <a:latin typeface="+mj-lt"/>
                        </a:rPr>
                        <a:t>Journal Typeset/Layout</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$2,000.00</a:t>
                      </a:r>
                      <a:endParaRPr lang="en-US" sz="1400" b="0" i="0" u="none" strike="noStrike">
                        <a:solidFill>
                          <a:srgbClr val="000000"/>
                        </a:solidFill>
                        <a:effectLst/>
                        <a:latin typeface="+mj-lt"/>
                      </a:endParaRPr>
                    </a:p>
                  </a:txBody>
                  <a:tcPr marL="9525" marR="9525" marT="9525" marB="0" anchor="b"/>
                </a:tc>
              </a:tr>
              <a:tr h="237154">
                <a:tc>
                  <a:txBody>
                    <a:bodyPr/>
                    <a:lstStyle/>
                    <a:p>
                      <a:pPr algn="l" fontAlgn="b"/>
                      <a:r>
                        <a:rPr lang="en-US" sz="1400" u="none" strike="noStrike">
                          <a:effectLst/>
                          <a:latin typeface="+mj-lt"/>
                        </a:rPr>
                        <a:t>Journal Printing/Reprints</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37154">
                <a:tc>
                  <a:txBody>
                    <a:bodyPr/>
                    <a:lstStyle/>
                    <a:p>
                      <a:pPr algn="l" fontAlgn="b"/>
                      <a:r>
                        <a:rPr lang="en-US" sz="1400" u="none" strike="noStrike">
                          <a:effectLst/>
                          <a:latin typeface="+mj-lt"/>
                        </a:rPr>
                        <a:t>Journal Postage &amp; Mailing</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37154">
                <a:tc>
                  <a:txBody>
                    <a:bodyPr/>
                    <a:lstStyle/>
                    <a:p>
                      <a:pPr algn="l" fontAlgn="b"/>
                      <a:r>
                        <a:rPr lang="en-US" sz="1400" u="none" strike="noStrike">
                          <a:effectLst/>
                          <a:latin typeface="+mj-lt"/>
                        </a:rPr>
                        <a:t>Molecular Review Guide CD Printing</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464174">
                <a:tc>
                  <a:txBody>
                    <a:bodyPr/>
                    <a:lstStyle/>
                    <a:p>
                      <a:pPr algn="l" fontAlgn="b"/>
                      <a:r>
                        <a:rPr lang="en-US" sz="1400" u="none" strike="noStrike">
                          <a:effectLst/>
                          <a:latin typeface="+mj-lt"/>
                        </a:rPr>
                        <a:t>Molecular Review Guide Postage &amp; Shipping</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37154">
                <a:tc gridSpan="2">
                  <a:txBody>
                    <a:bodyPr/>
                    <a:lstStyle/>
                    <a:p>
                      <a:pPr algn="l" fontAlgn="b"/>
                      <a:r>
                        <a:rPr lang="en-US" sz="1400" u="none" strike="noStrike">
                          <a:effectLst/>
                          <a:latin typeface="+mj-lt"/>
                        </a:rPr>
                        <a:t>Symposia Printing &amp; Typeset/Layout</a:t>
                      </a:r>
                      <a:endParaRPr lang="en-US" sz="1400" b="0" i="0" u="none" strike="noStrike">
                        <a:solidFill>
                          <a:srgbClr val="000000"/>
                        </a:solidFill>
                        <a:effectLst/>
                        <a:latin typeface="+mj-lt"/>
                      </a:endParaRPr>
                    </a:p>
                  </a:txBody>
                  <a:tcPr marL="9525" marR="9525" marT="9525" marB="0" anchor="b"/>
                </a:tc>
                <a:tc hMerge="1">
                  <a:txBody>
                    <a:bodyPr/>
                    <a:lstStyle/>
                    <a:p>
                      <a:endParaRPr lang="en-US"/>
                    </a:p>
                  </a:txBody>
                  <a:tcPr/>
                </a:tc>
              </a:tr>
              <a:tr h="237154">
                <a:tc>
                  <a:txBody>
                    <a:bodyPr/>
                    <a:lstStyle/>
                    <a:p>
                      <a:pPr algn="l" fontAlgn="b"/>
                      <a:r>
                        <a:rPr lang="en-US" sz="1400" u="none" strike="noStrike">
                          <a:effectLst/>
                          <a:latin typeface="+mj-lt"/>
                        </a:rPr>
                        <a:t>Symposia Postage &amp; Mailing</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37154">
                <a:tc>
                  <a:txBody>
                    <a:bodyPr/>
                    <a:lstStyle/>
                    <a:p>
                      <a:pPr algn="l" fontAlgn="b"/>
                      <a:r>
                        <a:rPr lang="en-US" sz="1400" u="none" strike="noStrike">
                          <a:effectLst/>
                          <a:latin typeface="+mj-lt"/>
                        </a:rPr>
                        <a:t>Laboratory Manual Postage/Shipping</a:t>
                      </a:r>
                      <a:endParaRPr lang="en-US" sz="1400" b="0" i="0" u="none" strike="noStrike">
                        <a:solidFill>
                          <a:srgbClr val="000000"/>
                        </a:solidFill>
                        <a:effectLst/>
                        <a:latin typeface="+mj-lt"/>
                      </a:endParaRPr>
                    </a:p>
                  </a:txBody>
                  <a:tcPr marL="9525" marR="9525" marT="9525" marB="0" anchor="b"/>
                </a:tc>
                <a:tc>
                  <a:txBody>
                    <a:bodyPr/>
                    <a:lstStyle/>
                    <a:p>
                      <a:pPr algn="r" fontAlgn="b"/>
                      <a:r>
                        <a:rPr lang="en-US" sz="1400" u="none" strike="noStrike">
                          <a:effectLst/>
                          <a:latin typeface="+mj-lt"/>
                        </a:rPr>
                        <a:t>$0.00</a:t>
                      </a:r>
                      <a:endParaRPr lang="en-US" sz="1400" b="0" i="0" u="none" strike="noStrike">
                        <a:solidFill>
                          <a:srgbClr val="000000"/>
                        </a:solidFill>
                        <a:effectLst/>
                        <a:latin typeface="+mj-lt"/>
                      </a:endParaRPr>
                    </a:p>
                  </a:txBody>
                  <a:tcPr marL="9525" marR="9525" marT="9525" marB="0" anchor="b"/>
                </a:tc>
              </a:tr>
              <a:tr h="237154">
                <a:tc>
                  <a:txBody>
                    <a:bodyPr/>
                    <a:lstStyle/>
                    <a:p>
                      <a:pPr algn="l" fontAlgn="b"/>
                      <a:r>
                        <a:rPr lang="en-US" sz="1400" u="none" strike="noStrike">
                          <a:effectLst/>
                          <a:latin typeface="+mj-lt"/>
                        </a:rPr>
                        <a:t>Laboratory Manual Printing</a:t>
                      </a:r>
                      <a:endParaRPr lang="en-US" sz="1400" b="0" i="0" u="none" strike="noStrike">
                        <a:solidFill>
                          <a:srgbClr val="000000"/>
                        </a:solidFill>
                        <a:effectLst/>
                        <a:latin typeface="+mj-lt"/>
                      </a:endParaRPr>
                    </a:p>
                  </a:txBody>
                  <a:tcPr marL="9525" marR="9525" marT="9525" marB="0" anchor="b"/>
                </a:tc>
                <a:tc>
                  <a:txBody>
                    <a:bodyPr/>
                    <a:lstStyle/>
                    <a:p>
                      <a:pPr algn="l" fontAlgn="b"/>
                      <a:endParaRPr lang="en-US" sz="1400" b="0" i="0" u="none" strike="noStrike">
                        <a:solidFill>
                          <a:srgbClr val="000000"/>
                        </a:solidFill>
                        <a:effectLst/>
                        <a:latin typeface="+mj-lt"/>
                      </a:endParaRPr>
                    </a:p>
                  </a:txBody>
                  <a:tcPr marL="9525" marR="9525" marT="9525" marB="0" anchor="b"/>
                </a:tc>
              </a:tr>
              <a:tr h="237154">
                <a:tc>
                  <a:txBody>
                    <a:bodyPr/>
                    <a:lstStyle/>
                    <a:p>
                      <a:pPr algn="l" fontAlgn="b"/>
                      <a:r>
                        <a:rPr lang="en-US" sz="1400" b="1" u="none" strike="noStrike" dirty="0">
                          <a:effectLst/>
                          <a:latin typeface="+mj-lt"/>
                        </a:rPr>
                        <a:t>Total Publications</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a:effectLst/>
                          <a:latin typeface="+mj-lt"/>
                        </a:rPr>
                        <a:t>$5,025.00</a:t>
                      </a:r>
                      <a:endParaRPr lang="en-US" sz="1400" b="1" i="0" u="none" strike="noStrike">
                        <a:solidFill>
                          <a:srgbClr val="000000"/>
                        </a:solidFill>
                        <a:effectLst/>
                        <a:latin typeface="+mj-lt"/>
                      </a:endParaRPr>
                    </a:p>
                  </a:txBody>
                  <a:tcPr marL="9525" marR="9525" marT="9525" marB="0" anchor="b"/>
                </a:tc>
              </a:tr>
              <a:tr h="237154">
                <a:tc>
                  <a:txBody>
                    <a:bodyPr/>
                    <a:lstStyle/>
                    <a:p>
                      <a:pPr algn="l" fontAlgn="b"/>
                      <a:r>
                        <a:rPr lang="en-US" sz="1400" b="1" u="none" strike="noStrike" dirty="0">
                          <a:effectLst/>
                          <a:latin typeface="+mj-lt"/>
                        </a:rPr>
                        <a:t>Total Annual Meeting</a:t>
                      </a:r>
                      <a:endParaRPr lang="en-US" sz="1400" b="1" i="0" u="none" strike="noStrike" dirty="0">
                        <a:solidFill>
                          <a:srgbClr val="000000"/>
                        </a:solidFill>
                        <a:effectLst/>
                        <a:latin typeface="+mj-lt"/>
                      </a:endParaRPr>
                    </a:p>
                  </a:txBody>
                  <a:tcPr marL="9525" marR="9525" marT="9525" marB="0" anchor="b"/>
                </a:tc>
                <a:tc>
                  <a:txBody>
                    <a:bodyPr/>
                    <a:lstStyle/>
                    <a:p>
                      <a:pPr algn="r" fontAlgn="b"/>
                      <a:r>
                        <a:rPr lang="en-US" sz="1400" b="1" u="none" strike="noStrike" dirty="0">
                          <a:effectLst/>
                          <a:latin typeface="+mj-lt"/>
                        </a:rPr>
                        <a:t>$0.00</a:t>
                      </a:r>
                      <a:endParaRPr lang="en-US" sz="1400" b="1" i="0" u="none" strike="noStrike" dirty="0">
                        <a:solidFill>
                          <a:srgbClr val="000000"/>
                        </a:solidFill>
                        <a:effectLst/>
                        <a:latin typeface="+mj-lt"/>
                      </a:endParaRPr>
                    </a:p>
                  </a:txBody>
                  <a:tcPr marL="9525" marR="9525" marT="9525" marB="0" anchor="b"/>
                </a:tc>
              </a:tr>
              <a:tr h="237154">
                <a:tc>
                  <a:txBody>
                    <a:bodyPr/>
                    <a:lstStyle/>
                    <a:p>
                      <a:pPr algn="l" fontAlgn="b"/>
                      <a:endParaRPr lang="en-US" sz="1400" b="1" u="none" strike="noStrike" dirty="0" smtClean="0">
                        <a:solidFill>
                          <a:schemeClr val="accent4">
                            <a:lumMod val="75000"/>
                          </a:schemeClr>
                        </a:solidFill>
                        <a:effectLst/>
                        <a:latin typeface="+mj-lt"/>
                      </a:endParaRPr>
                    </a:p>
                    <a:p>
                      <a:pPr algn="l" fontAlgn="b"/>
                      <a:r>
                        <a:rPr lang="en-US" sz="1400" b="1" u="none" strike="noStrike" dirty="0" smtClean="0">
                          <a:solidFill>
                            <a:schemeClr val="accent4">
                              <a:lumMod val="75000"/>
                            </a:schemeClr>
                          </a:solidFill>
                          <a:effectLst/>
                          <a:latin typeface="+mj-lt"/>
                        </a:rPr>
                        <a:t>TOTAL </a:t>
                      </a:r>
                      <a:r>
                        <a:rPr lang="en-US" sz="1400" b="1" u="none" strike="noStrike" dirty="0">
                          <a:solidFill>
                            <a:schemeClr val="accent4">
                              <a:lumMod val="75000"/>
                            </a:schemeClr>
                          </a:solidFill>
                          <a:effectLst/>
                          <a:latin typeface="+mj-lt"/>
                        </a:rPr>
                        <a:t>EXPENSE </a:t>
                      </a:r>
                      <a:endParaRPr lang="en-US" sz="1400" b="1" u="none" strike="noStrike" dirty="0" smtClean="0">
                        <a:solidFill>
                          <a:schemeClr val="accent4">
                            <a:lumMod val="75000"/>
                          </a:schemeClr>
                        </a:solidFill>
                        <a:effectLst/>
                        <a:latin typeface="+mj-lt"/>
                      </a:endParaRPr>
                    </a:p>
                    <a:p>
                      <a:pPr algn="l" fontAlgn="b"/>
                      <a:endParaRPr lang="en-US" sz="1400" b="1" i="0" u="none" strike="noStrike" dirty="0">
                        <a:solidFill>
                          <a:schemeClr val="accent4">
                            <a:lumMod val="75000"/>
                          </a:schemeClr>
                        </a:solidFill>
                        <a:effectLst/>
                        <a:latin typeface="+mj-lt"/>
                      </a:endParaRPr>
                    </a:p>
                  </a:txBody>
                  <a:tcPr marL="9525" marR="9525" marT="9525" marB="0" anchor="ctr"/>
                </a:tc>
                <a:tc>
                  <a:txBody>
                    <a:bodyPr/>
                    <a:lstStyle/>
                    <a:p>
                      <a:pPr algn="r" fontAlgn="b"/>
                      <a:r>
                        <a:rPr lang="en-US" sz="1400" b="1" u="none" strike="noStrike" dirty="0">
                          <a:solidFill>
                            <a:schemeClr val="accent4">
                              <a:lumMod val="75000"/>
                            </a:schemeClr>
                          </a:solidFill>
                          <a:effectLst/>
                          <a:latin typeface="+mj-lt"/>
                        </a:rPr>
                        <a:t>$</a:t>
                      </a:r>
                      <a:r>
                        <a:rPr lang="en-US" sz="1400" b="1" u="none" strike="noStrike" dirty="0" smtClean="0">
                          <a:solidFill>
                            <a:schemeClr val="accent4">
                              <a:lumMod val="75000"/>
                            </a:schemeClr>
                          </a:solidFill>
                          <a:effectLst/>
                          <a:latin typeface="+mj-lt"/>
                        </a:rPr>
                        <a:t>33,590.00</a:t>
                      </a:r>
                    </a:p>
                    <a:p>
                      <a:pPr algn="r" fontAlgn="b"/>
                      <a:endParaRPr lang="en-US" sz="1400" b="1" i="0" u="none" strike="noStrike" dirty="0">
                        <a:solidFill>
                          <a:schemeClr val="accent4">
                            <a:lumMod val="75000"/>
                          </a:schemeClr>
                        </a:solidFill>
                        <a:effectLst/>
                        <a:latin typeface="+mj-lt"/>
                      </a:endParaRPr>
                    </a:p>
                  </a:txBody>
                  <a:tcPr marL="9525" marR="9525" marT="9525" marB="0" anchor="ctr"/>
                </a:tc>
              </a:tr>
              <a:tr h="237154">
                <a:tc>
                  <a:txBody>
                    <a:bodyPr/>
                    <a:lstStyle/>
                    <a:p>
                      <a:pPr algn="l" fontAlgn="b"/>
                      <a:r>
                        <a:rPr lang="en-US" sz="1400" b="1" u="none" strike="noStrike" dirty="0">
                          <a:solidFill>
                            <a:schemeClr val="accent1">
                              <a:lumMod val="75000"/>
                            </a:schemeClr>
                          </a:solidFill>
                          <a:effectLst/>
                          <a:latin typeface="+mj-lt"/>
                        </a:rPr>
                        <a:t>REVENUE OVER EXPENSE</a:t>
                      </a:r>
                      <a:endParaRPr lang="en-US" sz="1400" b="1" i="0" u="none" strike="noStrike" dirty="0">
                        <a:solidFill>
                          <a:schemeClr val="accent1">
                            <a:lumMod val="75000"/>
                          </a:schemeClr>
                        </a:solidFill>
                        <a:effectLst/>
                        <a:latin typeface="+mj-lt"/>
                      </a:endParaRPr>
                    </a:p>
                  </a:txBody>
                  <a:tcPr marL="9525" marR="9525" marT="9525" marB="0" anchor="ctr"/>
                </a:tc>
                <a:tc>
                  <a:txBody>
                    <a:bodyPr/>
                    <a:lstStyle/>
                    <a:p>
                      <a:pPr algn="r" fontAlgn="b"/>
                      <a:endParaRPr lang="en-US" sz="1400" b="1" u="none" strike="noStrike" dirty="0" smtClean="0">
                        <a:solidFill>
                          <a:schemeClr val="accent1">
                            <a:lumMod val="75000"/>
                          </a:schemeClr>
                        </a:solidFill>
                        <a:effectLst/>
                        <a:latin typeface="+mj-lt"/>
                      </a:endParaRPr>
                    </a:p>
                    <a:p>
                      <a:pPr algn="r" fontAlgn="b"/>
                      <a:r>
                        <a:rPr lang="en-US" sz="1400" b="1" u="none" strike="noStrike" dirty="0" smtClean="0">
                          <a:solidFill>
                            <a:schemeClr val="accent1">
                              <a:lumMod val="75000"/>
                            </a:schemeClr>
                          </a:solidFill>
                          <a:effectLst/>
                          <a:latin typeface="+mj-lt"/>
                        </a:rPr>
                        <a:t>$29,694.86</a:t>
                      </a:r>
                    </a:p>
                    <a:p>
                      <a:pPr algn="r" fontAlgn="b"/>
                      <a:endParaRPr lang="en-US" sz="1400" b="1" i="0" u="none" strike="noStrike" dirty="0">
                        <a:solidFill>
                          <a:schemeClr val="accent1">
                            <a:lumMod val="75000"/>
                          </a:schemeClr>
                        </a:solidFill>
                        <a:effectLst/>
                        <a:latin typeface="+mj-lt"/>
                      </a:endParaRPr>
                    </a:p>
                  </a:txBody>
                  <a:tcPr marL="9525" marR="9525" marT="9525" marB="0" anchor="ctr"/>
                </a:tc>
              </a:tr>
            </a:tbl>
          </a:graphicData>
        </a:graphic>
      </p:graphicFrame>
    </p:spTree>
    <p:extLst>
      <p:ext uri="{BB962C8B-B14F-4D97-AF65-F5344CB8AC3E}">
        <p14:creationId xmlns:p14="http://schemas.microsoft.com/office/powerpoint/2010/main" val="2128238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Online Meeting Etiquette</a:t>
            </a:r>
          </a:p>
        </p:txBody>
      </p:sp>
      <p:sp>
        <p:nvSpPr>
          <p:cNvPr id="8" name="Content Placeholder 7"/>
          <p:cNvSpPr>
            <a:spLocks noGrp="1"/>
          </p:cNvSpPr>
          <p:nvPr>
            <p:ph sz="quarter" idx="1"/>
          </p:nvPr>
        </p:nvSpPr>
        <p:spPr>
          <a:xfrm>
            <a:off x="612648" y="1600200"/>
            <a:ext cx="8153400" cy="2895600"/>
          </a:xfrm>
        </p:spPr>
        <p:txBody>
          <a:bodyPr/>
          <a:lstStyle/>
          <a:p>
            <a:r>
              <a:rPr lang="en-US" dirty="0"/>
              <a:t>Please mute your computer to assist in reducing background noise.</a:t>
            </a:r>
          </a:p>
          <a:p>
            <a:r>
              <a:rPr lang="en-US" dirty="0"/>
              <a:t>Feel free to ask questions during the meeting using the text chat function.</a:t>
            </a:r>
          </a:p>
          <a:p>
            <a:r>
              <a:rPr lang="en-US" dirty="0"/>
              <a:t>All votes will be collected via the text chat function.</a:t>
            </a:r>
          </a:p>
          <a:p>
            <a:endParaRPr lang="en-US" dirty="0"/>
          </a:p>
        </p:txBody>
      </p:sp>
      <p:sp>
        <p:nvSpPr>
          <p:cNvPr id="10" name="Title 6"/>
          <p:cNvSpPr txBox="1">
            <a:spLocks/>
          </p:cNvSpPr>
          <p:nvPr/>
        </p:nvSpPr>
        <p:spPr>
          <a:xfrm>
            <a:off x="533400" y="5410200"/>
            <a:ext cx="8153400" cy="990600"/>
          </a:xfrm>
          <a:prstGeom prst="rect">
            <a:avLst/>
          </a:prstGeom>
        </p:spPr>
        <p:txBody>
          <a:bodyPr vert="horz" anchor="ctr">
            <a:normAutofit fontScale="92500"/>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dirty="0"/>
              <a:t>Welcome and Thank You for Joining!</a:t>
            </a:r>
          </a:p>
        </p:txBody>
      </p:sp>
    </p:spTree>
    <p:extLst>
      <p:ext uri="{BB962C8B-B14F-4D97-AF65-F5344CB8AC3E}">
        <p14:creationId xmlns:p14="http://schemas.microsoft.com/office/powerpoint/2010/main" val="472039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Treasurer </a:t>
            </a:r>
            <a:r>
              <a:rPr lang="en-US" dirty="0" smtClean="0"/>
              <a:t>Report</a:t>
            </a:r>
            <a:endParaRPr lang="en-US" dirty="0"/>
          </a:p>
        </p:txBody>
      </p:sp>
      <p:sp>
        <p:nvSpPr>
          <p:cNvPr id="5" name="Subtitle 4"/>
          <p:cNvSpPr>
            <a:spLocks noGrp="1"/>
          </p:cNvSpPr>
          <p:nvPr>
            <p:ph type="subTitle" idx="1"/>
          </p:nvPr>
        </p:nvSpPr>
        <p:spPr/>
        <p:txBody>
          <a:bodyPr>
            <a:normAutofit fontScale="77500" lnSpcReduction="20000"/>
          </a:bodyPr>
          <a:lstStyle/>
          <a:p>
            <a:r>
              <a:rPr lang="en-US" dirty="0" smtClean="0"/>
              <a:t>AGT Annual Business Meeting</a:t>
            </a:r>
          </a:p>
          <a:p>
            <a:r>
              <a:rPr lang="en-US" dirty="0" smtClean="0"/>
              <a:t>June 2018</a:t>
            </a:r>
            <a:endParaRPr lang="en-US" dirty="0"/>
          </a:p>
        </p:txBody>
      </p:sp>
      <p:pic>
        <p:nvPicPr>
          <p:cNvPr id="6" name="Picture 8" descr="AGT Logo Graphic_CMYK"/>
          <p:cNvPicPr>
            <a:picLocks noChangeAspect="1" noChangeArrowheads="1"/>
          </p:cNvPicPr>
          <p:nvPr/>
        </p:nvPicPr>
        <p:blipFill>
          <a:blip r:embed="rId2" cstate="print"/>
          <a:srcRect/>
          <a:stretch>
            <a:fillRect/>
          </a:stretch>
        </p:blipFill>
        <p:spPr bwMode="auto">
          <a:xfrm>
            <a:off x="2138898" y="1066801"/>
            <a:ext cx="4866205" cy="11588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15968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Budgeted</a:t>
            </a:r>
            <a:endParaRPr lang="en-US" dirty="0"/>
          </a:p>
        </p:txBody>
      </p:sp>
      <p:sp>
        <p:nvSpPr>
          <p:cNvPr id="4" name="Text Placeholder 3"/>
          <p:cNvSpPr>
            <a:spLocks noGrp="1"/>
          </p:cNvSpPr>
          <p:nvPr>
            <p:ph type="body" idx="1"/>
          </p:nvPr>
        </p:nvSpPr>
        <p:spPr/>
        <p:txBody>
          <a:bodyPr/>
          <a:lstStyle/>
          <a:p>
            <a:pPr algn="ctr"/>
            <a:r>
              <a:rPr lang="en-US" dirty="0" smtClean="0"/>
              <a:t>2017-2018 Operational Budget</a:t>
            </a:r>
            <a:endParaRPr lang="en-US" dirty="0"/>
          </a:p>
        </p:txBody>
      </p:sp>
      <p:sp>
        <p:nvSpPr>
          <p:cNvPr id="6" name="Text Placeholder 5"/>
          <p:cNvSpPr>
            <a:spLocks noGrp="1"/>
          </p:cNvSpPr>
          <p:nvPr>
            <p:ph type="body" sz="quarter" idx="3"/>
          </p:nvPr>
        </p:nvSpPr>
        <p:spPr/>
        <p:txBody>
          <a:bodyPr/>
          <a:lstStyle/>
          <a:p>
            <a:pPr algn="ctr"/>
            <a:r>
              <a:rPr lang="en-US" dirty="0" smtClean="0"/>
              <a:t>2018-2019 Operational Budget</a:t>
            </a:r>
            <a:endParaRPr lang="en-US" dirty="0"/>
          </a:p>
        </p:txBody>
      </p:sp>
      <p:graphicFrame>
        <p:nvGraphicFramePr>
          <p:cNvPr id="11" name="Content Placeholder 10"/>
          <p:cNvGraphicFramePr>
            <a:graphicFrameLocks noGrp="1"/>
          </p:cNvGraphicFramePr>
          <p:nvPr>
            <p:ph sz="quarter" idx="4"/>
            <p:extLst>
              <p:ext uri="{D42A27DB-BD31-4B8C-83A1-F6EECF244321}">
                <p14:modId xmlns:p14="http://schemas.microsoft.com/office/powerpoint/2010/main" val="2603570342"/>
              </p:ext>
            </p:extLst>
          </p:nvPr>
        </p:nvGraphicFramePr>
        <p:xfrm>
          <a:off x="4876800" y="2209800"/>
          <a:ext cx="4267200" cy="4648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4139750764"/>
              </p:ext>
            </p:extLst>
          </p:nvPr>
        </p:nvGraphicFramePr>
        <p:xfrm>
          <a:off x="342900" y="2362200"/>
          <a:ext cx="4457700" cy="4267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128355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Expenses Budgeted Comparison</a:t>
            </a:r>
            <a:endParaRPr lang="en-US" dirty="0"/>
          </a:p>
        </p:txBody>
      </p:sp>
      <p:sp>
        <p:nvSpPr>
          <p:cNvPr id="4" name="Text Placeholder 3"/>
          <p:cNvSpPr>
            <a:spLocks noGrp="1"/>
          </p:cNvSpPr>
          <p:nvPr>
            <p:ph type="body" idx="1"/>
          </p:nvPr>
        </p:nvSpPr>
        <p:spPr/>
        <p:txBody>
          <a:bodyPr/>
          <a:lstStyle/>
          <a:p>
            <a:pPr algn="ctr"/>
            <a:r>
              <a:rPr lang="en-US" dirty="0" smtClean="0"/>
              <a:t>2017-2018 Operational Budget</a:t>
            </a:r>
            <a:endParaRPr lang="en-US" dirty="0"/>
          </a:p>
        </p:txBody>
      </p:sp>
      <p:sp>
        <p:nvSpPr>
          <p:cNvPr id="6" name="Text Placeholder 5"/>
          <p:cNvSpPr>
            <a:spLocks noGrp="1"/>
          </p:cNvSpPr>
          <p:nvPr>
            <p:ph type="body" sz="quarter" idx="3"/>
          </p:nvPr>
        </p:nvSpPr>
        <p:spPr/>
        <p:txBody>
          <a:bodyPr/>
          <a:lstStyle/>
          <a:p>
            <a:pPr algn="ctr"/>
            <a:r>
              <a:rPr lang="en-US" dirty="0" smtClean="0"/>
              <a:t>2018-2019 Operational Budget</a:t>
            </a:r>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277016313"/>
              </p:ext>
            </p:extLst>
          </p:nvPr>
        </p:nvGraphicFramePr>
        <p:xfrm>
          <a:off x="342900" y="2286000"/>
          <a:ext cx="4057650" cy="44084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p:cNvGraphicFramePr>
            <a:graphicFrameLocks noGrp="1"/>
          </p:cNvGraphicFramePr>
          <p:nvPr>
            <p:ph sz="quarter" idx="4"/>
            <p:extLst>
              <p:ext uri="{D42A27DB-BD31-4B8C-83A1-F6EECF244321}">
                <p14:modId xmlns:p14="http://schemas.microsoft.com/office/powerpoint/2010/main" val="3713077763"/>
              </p:ext>
            </p:extLst>
          </p:nvPr>
        </p:nvGraphicFramePr>
        <p:xfrm>
          <a:off x="4629150" y="2286000"/>
          <a:ext cx="4343400" cy="4495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50640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a:bodyPr>
          <a:lstStyle/>
          <a:p>
            <a:r>
              <a:rPr lang="en-US" sz="4800" dirty="0" smtClean="0"/>
              <a:t>Budget </a:t>
            </a:r>
            <a:r>
              <a:rPr lang="en-US" sz="4800" dirty="0"/>
              <a:t>Comparison</a:t>
            </a:r>
          </a:p>
        </p:txBody>
      </p:sp>
      <p:graphicFrame>
        <p:nvGraphicFramePr>
          <p:cNvPr id="16" name="Table 15"/>
          <p:cNvGraphicFramePr>
            <a:graphicFrameLocks noGrp="1"/>
          </p:cNvGraphicFramePr>
          <p:nvPr>
            <p:extLst>
              <p:ext uri="{D42A27DB-BD31-4B8C-83A1-F6EECF244321}">
                <p14:modId xmlns:p14="http://schemas.microsoft.com/office/powerpoint/2010/main" val="3959286128"/>
              </p:ext>
            </p:extLst>
          </p:nvPr>
        </p:nvGraphicFramePr>
        <p:xfrm>
          <a:off x="685801" y="1676384"/>
          <a:ext cx="7143749" cy="4531995"/>
        </p:xfrm>
        <a:graphic>
          <a:graphicData uri="http://schemas.openxmlformats.org/drawingml/2006/table">
            <a:tbl>
              <a:tblPr/>
              <a:tblGrid>
                <a:gridCol w="3809999"/>
                <a:gridCol w="1666046"/>
                <a:gridCol w="1667704"/>
              </a:tblGrid>
              <a:tr h="266701">
                <a:tc>
                  <a:txBody>
                    <a:bodyPr/>
                    <a:lstStyle/>
                    <a:p>
                      <a:pPr algn="l" fontAlgn="b"/>
                      <a:r>
                        <a:rPr lang="en-US" sz="1800" b="1" i="0" u="none" strike="noStrike" dirty="0">
                          <a:effectLst/>
                          <a:latin typeface="Arial" panose="020B0604020202020204" pitchFamily="34" charset="0"/>
                        </a:rPr>
                        <a:t>Revenues</a:t>
                      </a:r>
                    </a:p>
                  </a:txBody>
                  <a:tcPr marL="5715" marR="5715" marT="762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1" i="0" u="none" strike="noStrike" dirty="0" smtClean="0">
                          <a:effectLst/>
                          <a:latin typeface="Arial" panose="020B0604020202020204" pitchFamily="34" charset="0"/>
                        </a:rPr>
                        <a:t>2017-2018</a:t>
                      </a:r>
                      <a:endParaRPr lang="en-US" sz="1800" b="1" i="0" u="none" strike="noStrike" dirty="0">
                        <a:effectLst/>
                        <a:latin typeface="Arial" panose="020B0604020202020204" pitchFamily="34" charset="0"/>
                      </a:endParaRPr>
                    </a:p>
                  </a:txBody>
                  <a:tcPr marL="5715" marR="5715" marT="7620" marB="0" anchor="b">
                    <a:lnL>
                      <a:noFill/>
                    </a:lnL>
                    <a:lnR>
                      <a:noFill/>
                    </a:lnR>
                    <a:lnT>
                      <a:noFill/>
                    </a:lnT>
                    <a:lnB>
                      <a:noFill/>
                    </a:lnB>
                  </a:tcPr>
                </a:tc>
                <a:tc>
                  <a:txBody>
                    <a:bodyPr/>
                    <a:lstStyle/>
                    <a:p>
                      <a:pPr algn="ctr" fontAlgn="b"/>
                      <a:r>
                        <a:rPr lang="en-US" sz="1800" b="1" i="0" u="none" strike="noStrike" dirty="0" smtClean="0">
                          <a:effectLst/>
                          <a:latin typeface="Arial" panose="020B0604020202020204" pitchFamily="34" charset="0"/>
                        </a:rPr>
                        <a:t>2018-2019</a:t>
                      </a:r>
                      <a:endParaRPr lang="en-US" sz="1800" b="1" i="0" u="none" strike="noStrike" dirty="0">
                        <a:effectLst/>
                        <a:latin typeface="Arial" panose="020B0604020202020204" pitchFamily="34" charset="0"/>
                      </a:endParaRPr>
                    </a:p>
                  </a:txBody>
                  <a:tcPr marL="5715" marR="5715" marT="7620" marB="0" anchor="b">
                    <a:lnL>
                      <a:noFill/>
                    </a:lnL>
                    <a:lnR>
                      <a:noFill/>
                    </a:lnR>
                    <a:lnT>
                      <a:noFill/>
                    </a:lnT>
                    <a:lnB>
                      <a:noFill/>
                    </a:lnB>
                  </a:tcPr>
                </a:tc>
              </a:tr>
              <a:tr h="266701">
                <a:tc>
                  <a:txBody>
                    <a:bodyPr/>
                    <a:lstStyle/>
                    <a:p>
                      <a:pPr algn="l" fontAlgn="b"/>
                      <a:endParaRPr lang="en-US" sz="1800" b="0" i="0" u="none" strike="noStrike" dirty="0">
                        <a:effectLst/>
                        <a:latin typeface="Arial" panose="020B0604020202020204" pitchFamily="34" charset="0"/>
                      </a:endParaRPr>
                    </a:p>
                  </a:txBody>
                  <a:tcPr marL="5715" marR="5715" marT="7620" marB="0" anchor="b">
                    <a:lnL>
                      <a:noFill/>
                    </a:lnL>
                    <a:lnR>
                      <a:noFill/>
                    </a:lnR>
                    <a:lnT w="6350" cap="flat" cmpd="sng" algn="ctr">
                      <a:noFill/>
                      <a:prstDash val="solid"/>
                      <a:round/>
                      <a:headEnd type="none" w="med" len="med"/>
                      <a:tailEnd type="none" w="med" len="med"/>
                    </a:lnT>
                    <a:lnB>
                      <a:noFill/>
                    </a:lnB>
                  </a:tcPr>
                </a:tc>
                <a:tc>
                  <a:txBody>
                    <a:bodyPr/>
                    <a:lstStyle/>
                    <a:p>
                      <a:pPr algn="l" fontAlgn="b"/>
                      <a:endParaRPr lang="en-US" sz="1800" b="0" i="0" u="none" strike="noStrike" dirty="0">
                        <a:effectLst/>
                        <a:latin typeface="Arial" panose="020B0604020202020204" pitchFamily="34" charset="0"/>
                      </a:endParaRPr>
                    </a:p>
                  </a:txBody>
                  <a:tcPr marL="5715" marR="5715" marT="7620" marB="0" anchor="b">
                    <a:lnL>
                      <a:noFill/>
                    </a:lnL>
                    <a:lnR>
                      <a:noFill/>
                    </a:lnR>
                    <a:lnT>
                      <a:noFill/>
                    </a:lnT>
                    <a:lnB>
                      <a:noFill/>
                    </a:lnB>
                  </a:tcPr>
                </a:tc>
                <a:tc>
                  <a:txBody>
                    <a:bodyPr/>
                    <a:lstStyle/>
                    <a:p>
                      <a:pPr algn="l" fontAlgn="b"/>
                      <a:endParaRPr lang="en-US" sz="1800" b="0" i="0" u="none" strike="noStrike" dirty="0">
                        <a:effectLst/>
                        <a:latin typeface="Arial" panose="020B0604020202020204" pitchFamily="34" charset="0"/>
                      </a:endParaRPr>
                    </a:p>
                  </a:txBody>
                  <a:tcPr marL="5715" marR="5715" marT="7620" marB="0" anchor="b">
                    <a:lnL>
                      <a:noFill/>
                    </a:lnL>
                    <a:lnR>
                      <a:noFill/>
                    </a:lnR>
                    <a:lnT>
                      <a:noFill/>
                    </a:lnT>
                    <a:lnB>
                      <a:noFill/>
                    </a:lnB>
                  </a:tcPr>
                </a:tc>
              </a:tr>
              <a:tr h="266701">
                <a:tc>
                  <a:txBody>
                    <a:bodyPr/>
                    <a:lstStyle/>
                    <a:p>
                      <a:pPr algn="l" fontAlgn="b"/>
                      <a:r>
                        <a:rPr lang="en-US" sz="1800" b="0" i="0" u="none" strike="noStrike" dirty="0">
                          <a:effectLst/>
                          <a:latin typeface="Arial" panose="020B0604020202020204" pitchFamily="34" charset="0"/>
                        </a:rPr>
                        <a:t>Membership</a:t>
                      </a:r>
                    </a:p>
                  </a:txBody>
                  <a:tcPr marL="5715" marR="5715" marT="7620" marB="0" anchor="b">
                    <a:lnL>
                      <a:noFill/>
                    </a:lnL>
                    <a:lnR>
                      <a:noFill/>
                    </a:lnR>
                    <a:lnT>
                      <a:noFill/>
                    </a:lnT>
                    <a:lnB>
                      <a:noFill/>
                    </a:lnB>
                  </a:tcPr>
                </a:tc>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    61,325.00 </a:t>
                      </a:r>
                    </a:p>
                  </a:txBody>
                  <a:tcPr marL="7144" marR="7144" marT="9525" marB="0" anchor="b">
                    <a:lnL>
                      <a:noFill/>
                    </a:lnL>
                    <a:lnR>
                      <a:noFill/>
                    </a:lnR>
                    <a:lnT>
                      <a:noFill/>
                    </a:lnT>
                    <a:lnB>
                      <a:noFill/>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48,285.00 </a:t>
                      </a:r>
                    </a:p>
                  </a:txBody>
                  <a:tcPr marL="7144" marR="7144" marT="9525" marB="0" anchor="b">
                    <a:lnL>
                      <a:noFill/>
                    </a:lnL>
                    <a:lnR>
                      <a:noFill/>
                    </a:lnR>
                    <a:lnT>
                      <a:noFill/>
                    </a:lnT>
                    <a:lnB>
                      <a:noFill/>
                    </a:lnB>
                  </a:tcPr>
                </a:tc>
              </a:tr>
              <a:tr h="266701">
                <a:tc>
                  <a:txBody>
                    <a:bodyPr/>
                    <a:lstStyle/>
                    <a:p>
                      <a:pPr algn="l" fontAlgn="b"/>
                      <a:r>
                        <a:rPr lang="en-US" sz="1800" b="0" i="0" u="none" strike="noStrike" dirty="0">
                          <a:effectLst/>
                          <a:latin typeface="Arial" panose="020B0604020202020204" pitchFamily="34" charset="0"/>
                        </a:rPr>
                        <a:t>Interest &amp; Investment Income</a:t>
                      </a:r>
                    </a:p>
                  </a:txBody>
                  <a:tcPr marL="5715" marR="5715" marT="7620" marB="0" anchor="b">
                    <a:lnL>
                      <a:noFill/>
                    </a:lnL>
                    <a:lnR>
                      <a:noFill/>
                    </a:lnR>
                    <a:lnT>
                      <a:noFill/>
                    </a:lnT>
                    <a:lnB>
                      <a:noFill/>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7,500.00 </a:t>
                      </a:r>
                    </a:p>
                  </a:txBody>
                  <a:tcPr marL="7144" marR="7144" marT="9525" marB="0" anchor="b">
                    <a:lnL>
                      <a:noFill/>
                    </a:lnL>
                    <a:lnR>
                      <a:noFill/>
                    </a:lnR>
                    <a:lnT>
                      <a:noFill/>
                    </a:lnT>
                    <a:lnB>
                      <a:noFill/>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   </a:t>
                      </a:r>
                    </a:p>
                  </a:txBody>
                  <a:tcPr marL="7144" marR="7144" marT="9525" marB="0" anchor="b">
                    <a:lnL>
                      <a:noFill/>
                    </a:lnL>
                    <a:lnR>
                      <a:noFill/>
                    </a:lnR>
                    <a:lnT>
                      <a:noFill/>
                    </a:lnT>
                    <a:lnB>
                      <a:noFill/>
                    </a:lnB>
                  </a:tcPr>
                </a:tc>
              </a:tr>
              <a:tr h="266701">
                <a:tc>
                  <a:txBody>
                    <a:bodyPr/>
                    <a:lstStyle/>
                    <a:p>
                      <a:pPr algn="l" fontAlgn="b"/>
                      <a:r>
                        <a:rPr lang="en-US" sz="1800" b="0" i="0" u="none" strike="noStrike" dirty="0">
                          <a:effectLst/>
                          <a:latin typeface="Arial" panose="020B0604020202020204" pitchFamily="34" charset="0"/>
                        </a:rPr>
                        <a:t>Conference</a:t>
                      </a:r>
                    </a:p>
                  </a:txBody>
                  <a:tcPr marL="5715" marR="5715" marT="7620" marB="0" anchor="b">
                    <a:lnL>
                      <a:noFill/>
                    </a:lnL>
                    <a:lnR>
                      <a:noFill/>
                    </a:lnR>
                    <a:lnT>
                      <a:noFill/>
                    </a:lnT>
                    <a:lnB>
                      <a:noFill/>
                    </a:lnB>
                  </a:tcPr>
                </a:tc>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 $  162,535.00 </a:t>
                      </a:r>
                    </a:p>
                  </a:txBody>
                  <a:tcPr marL="7144" marR="7144" marT="9525" marB="0" anchor="b">
                    <a:lnL>
                      <a:noFill/>
                    </a:lnL>
                    <a:lnR>
                      <a:noFill/>
                    </a:lnR>
                    <a:lnT>
                      <a:noFill/>
                    </a:lnT>
                    <a:lnB>
                      <a:noFill/>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   </a:t>
                      </a:r>
                    </a:p>
                  </a:txBody>
                  <a:tcPr marL="7144" marR="7144" marT="9525" marB="0" anchor="b">
                    <a:lnL>
                      <a:noFill/>
                    </a:lnL>
                    <a:lnR>
                      <a:noFill/>
                    </a:lnR>
                    <a:lnT>
                      <a:noFill/>
                    </a:lnT>
                    <a:lnB>
                      <a:noFill/>
                    </a:lnB>
                  </a:tcPr>
                </a:tc>
              </a:tr>
              <a:tr h="266701">
                <a:tc>
                  <a:txBody>
                    <a:bodyPr/>
                    <a:lstStyle/>
                    <a:p>
                      <a:pPr algn="l" fontAlgn="b"/>
                      <a:r>
                        <a:rPr lang="en-US" sz="1800" b="0" i="0" u="none" strike="noStrike" dirty="0">
                          <a:effectLst/>
                          <a:latin typeface="Arial" panose="020B0604020202020204" pitchFamily="34" charset="0"/>
                        </a:rPr>
                        <a:t>Publications/Education/CE/Products</a:t>
                      </a:r>
                    </a:p>
                  </a:txBody>
                  <a:tcPr marL="5715" marR="5715"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27,270.00 </a:t>
                      </a:r>
                    </a:p>
                  </a:txBody>
                  <a:tcPr marL="7144" marR="7144"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14,999.86 </a:t>
                      </a:r>
                    </a:p>
                  </a:txBody>
                  <a:tcPr marL="7144" marR="7144" marT="9525" marB="0" anchor="b">
                    <a:lnL>
                      <a:noFill/>
                    </a:lnL>
                    <a:lnR>
                      <a:noFill/>
                    </a:lnR>
                    <a:lnT>
                      <a:noFill/>
                    </a:lnT>
                    <a:lnB w="6350" cap="flat" cmpd="sng" algn="ctr">
                      <a:solidFill>
                        <a:srgbClr val="000000"/>
                      </a:solidFill>
                      <a:prstDash val="solid"/>
                      <a:round/>
                      <a:headEnd type="none" w="med" len="med"/>
                      <a:tailEnd type="none" w="med" len="med"/>
                    </a:lnB>
                  </a:tcPr>
                </a:tc>
              </a:tr>
              <a:tr h="266701">
                <a:tc>
                  <a:txBody>
                    <a:bodyPr/>
                    <a:lstStyle/>
                    <a:p>
                      <a:pPr algn="l" fontAlgn="b"/>
                      <a:r>
                        <a:rPr lang="en-US" sz="1800" b="0" i="0" u="none" strike="noStrike" dirty="0">
                          <a:effectLst/>
                          <a:latin typeface="Arial" panose="020B0604020202020204" pitchFamily="34" charset="0"/>
                        </a:rPr>
                        <a:t> </a:t>
                      </a:r>
                    </a:p>
                  </a:txBody>
                  <a:tcPr marL="5715" marR="5715"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1" i="0" u="none" strike="noStrike" dirty="0">
                          <a:solidFill>
                            <a:srgbClr val="000000"/>
                          </a:solidFill>
                          <a:effectLst/>
                          <a:latin typeface="Arial" panose="020B0604020202020204" pitchFamily="34" charset="0"/>
                          <a:cs typeface="Arial" panose="020B0604020202020204" pitchFamily="34" charset="0"/>
                        </a:rPr>
                        <a:t> $  258,630.00 </a:t>
                      </a:r>
                    </a:p>
                  </a:txBody>
                  <a:tcPr marL="7144" marR="7144"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1" i="0" u="none" strike="noStrike" dirty="0">
                          <a:solidFill>
                            <a:srgbClr val="000000"/>
                          </a:solidFill>
                          <a:effectLst/>
                          <a:latin typeface="Arial" panose="020B0604020202020204" pitchFamily="34" charset="0"/>
                          <a:cs typeface="Arial" panose="020B0604020202020204" pitchFamily="34" charset="0"/>
                        </a:rPr>
                        <a:t> $     63,284.86 </a:t>
                      </a:r>
                    </a:p>
                  </a:txBody>
                  <a:tcPr marL="7144" marR="7144" marT="9525" marB="0" anchor="b">
                    <a:lnL>
                      <a:noFill/>
                    </a:lnL>
                    <a:lnR>
                      <a:noFill/>
                    </a:lnR>
                    <a:lnT w="6350" cap="flat" cmpd="sng" algn="ctr">
                      <a:solidFill>
                        <a:srgbClr val="000000"/>
                      </a:solidFill>
                      <a:prstDash val="solid"/>
                      <a:round/>
                      <a:headEnd type="none" w="med" len="med"/>
                      <a:tailEnd type="none" w="med" len="med"/>
                    </a:lnT>
                    <a:lnB>
                      <a:noFill/>
                    </a:lnB>
                  </a:tcPr>
                </a:tc>
              </a:tr>
              <a:tr h="266701">
                <a:tc>
                  <a:txBody>
                    <a:bodyPr/>
                    <a:lstStyle/>
                    <a:p>
                      <a:pPr algn="l" fontAlgn="b"/>
                      <a:endParaRPr lang="en-US" sz="1800" b="0" i="0" u="none" strike="noStrike" dirty="0">
                        <a:effectLst/>
                        <a:latin typeface="Arial" panose="020B0604020202020204" pitchFamily="34" charset="0"/>
                      </a:endParaRPr>
                    </a:p>
                  </a:txBody>
                  <a:tcPr marL="5715" marR="5715" marT="7620" marB="0" anchor="b">
                    <a:lnL>
                      <a:noFill/>
                    </a:lnL>
                    <a:lnR>
                      <a:noFill/>
                    </a:lnR>
                    <a:lnT>
                      <a:noFill/>
                    </a:lnT>
                    <a:lnB>
                      <a:noFill/>
                    </a:lnB>
                  </a:tcPr>
                </a:tc>
                <a:tc>
                  <a:txBody>
                    <a:bodyPr/>
                    <a:lstStyle/>
                    <a:p>
                      <a:pPr algn="l" fontAlgn="b"/>
                      <a:endParaRPr lang="en-US" sz="1800" b="0" i="0" u="none" strike="noStrike" dirty="0">
                        <a:effectLst/>
                        <a:latin typeface="Arial" panose="020B0604020202020204" pitchFamily="34" charset="0"/>
                      </a:endParaRPr>
                    </a:p>
                  </a:txBody>
                  <a:tcPr marL="5715" marR="5715" marT="7620" marB="0" anchor="b">
                    <a:lnL>
                      <a:noFill/>
                    </a:lnL>
                    <a:lnR>
                      <a:noFill/>
                    </a:lnR>
                    <a:lnT>
                      <a:noFill/>
                    </a:lnT>
                    <a:lnB>
                      <a:noFill/>
                    </a:lnB>
                  </a:tcPr>
                </a:tc>
                <a:tc>
                  <a:txBody>
                    <a:bodyPr/>
                    <a:lstStyle/>
                    <a:p>
                      <a:pPr algn="l" fontAlgn="b"/>
                      <a:endParaRPr lang="en-US" sz="1800" b="0" i="0" u="none" strike="noStrike" dirty="0">
                        <a:effectLst/>
                        <a:latin typeface="Arial" panose="020B0604020202020204" pitchFamily="34" charset="0"/>
                      </a:endParaRPr>
                    </a:p>
                  </a:txBody>
                  <a:tcPr marL="5715" marR="5715" marT="7620" marB="0" anchor="b">
                    <a:lnL>
                      <a:noFill/>
                    </a:lnL>
                    <a:lnR>
                      <a:noFill/>
                    </a:lnR>
                    <a:lnT>
                      <a:noFill/>
                    </a:lnT>
                    <a:lnB>
                      <a:noFill/>
                    </a:lnB>
                  </a:tcPr>
                </a:tc>
              </a:tr>
              <a:tr h="266701">
                <a:tc>
                  <a:txBody>
                    <a:bodyPr/>
                    <a:lstStyle/>
                    <a:p>
                      <a:pPr algn="l" fontAlgn="b"/>
                      <a:r>
                        <a:rPr lang="en-US" sz="1800" b="1" i="0" u="none" strike="noStrike" dirty="0">
                          <a:effectLst/>
                          <a:latin typeface="Arial" panose="020B0604020202020204" pitchFamily="34" charset="0"/>
                        </a:rPr>
                        <a:t>Expenses</a:t>
                      </a:r>
                    </a:p>
                  </a:txBody>
                  <a:tcPr marL="5715" marR="5715" marT="762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800" b="0" i="0" u="none" strike="noStrike" dirty="0">
                        <a:effectLst/>
                        <a:latin typeface="Arial" panose="020B0604020202020204" pitchFamily="34" charset="0"/>
                      </a:endParaRPr>
                    </a:p>
                  </a:txBody>
                  <a:tcPr marL="5715" marR="5715" marT="7620" marB="0" anchor="b">
                    <a:lnL>
                      <a:noFill/>
                    </a:lnL>
                    <a:lnR>
                      <a:noFill/>
                    </a:lnR>
                    <a:lnT>
                      <a:noFill/>
                    </a:lnT>
                    <a:lnB>
                      <a:noFill/>
                    </a:lnB>
                  </a:tcPr>
                </a:tc>
                <a:tc>
                  <a:txBody>
                    <a:bodyPr/>
                    <a:lstStyle/>
                    <a:p>
                      <a:pPr algn="l" fontAlgn="b"/>
                      <a:endParaRPr lang="en-US" sz="1800" b="0" i="0" u="none" strike="noStrike" dirty="0">
                        <a:effectLst/>
                        <a:latin typeface="Arial" panose="020B0604020202020204" pitchFamily="34" charset="0"/>
                      </a:endParaRPr>
                    </a:p>
                  </a:txBody>
                  <a:tcPr marL="5715" marR="5715" marT="7620" marB="0" anchor="b">
                    <a:lnL>
                      <a:noFill/>
                    </a:lnL>
                    <a:lnR>
                      <a:noFill/>
                    </a:lnR>
                    <a:lnT>
                      <a:noFill/>
                    </a:lnT>
                    <a:lnB>
                      <a:noFill/>
                    </a:lnB>
                  </a:tcPr>
                </a:tc>
              </a:tr>
              <a:tr h="266701">
                <a:tc>
                  <a:txBody>
                    <a:bodyPr/>
                    <a:lstStyle/>
                    <a:p>
                      <a:pPr algn="l" fontAlgn="b"/>
                      <a:endParaRPr lang="en-US" sz="1800" b="0" i="0" u="none" strike="noStrike" dirty="0">
                        <a:effectLst/>
                        <a:latin typeface="Arial" panose="020B0604020202020204" pitchFamily="34" charset="0"/>
                      </a:endParaRPr>
                    </a:p>
                  </a:txBody>
                  <a:tcPr marL="5715" marR="5715" marT="7620" marB="0" anchor="b">
                    <a:lnL>
                      <a:noFill/>
                    </a:lnL>
                    <a:lnR>
                      <a:noFill/>
                    </a:lnR>
                    <a:lnT w="6350" cap="flat" cmpd="sng" algn="ctr">
                      <a:noFill/>
                      <a:prstDash val="solid"/>
                      <a:round/>
                      <a:headEnd type="none" w="med" len="med"/>
                      <a:tailEnd type="none" w="med" len="med"/>
                    </a:lnT>
                    <a:lnB>
                      <a:noFill/>
                    </a:lnB>
                  </a:tcPr>
                </a:tc>
                <a:tc>
                  <a:txBody>
                    <a:bodyPr/>
                    <a:lstStyle/>
                    <a:p>
                      <a:pPr algn="l" fontAlgn="b"/>
                      <a:endParaRPr lang="en-US" sz="1800" b="0" i="0" u="none" strike="noStrike" dirty="0">
                        <a:effectLst/>
                        <a:latin typeface="Arial" panose="020B0604020202020204" pitchFamily="34" charset="0"/>
                      </a:endParaRPr>
                    </a:p>
                  </a:txBody>
                  <a:tcPr marL="5715" marR="5715" marT="7620" marB="0" anchor="b">
                    <a:lnL>
                      <a:noFill/>
                    </a:lnL>
                    <a:lnR>
                      <a:noFill/>
                    </a:lnR>
                    <a:lnT>
                      <a:noFill/>
                    </a:lnT>
                    <a:lnB>
                      <a:noFill/>
                    </a:lnB>
                  </a:tcPr>
                </a:tc>
                <a:tc>
                  <a:txBody>
                    <a:bodyPr/>
                    <a:lstStyle/>
                    <a:p>
                      <a:pPr algn="l" fontAlgn="b"/>
                      <a:endParaRPr lang="en-US" sz="1800" b="0" i="0" u="none" strike="noStrike" dirty="0">
                        <a:effectLst/>
                        <a:latin typeface="Arial" panose="020B0604020202020204" pitchFamily="34" charset="0"/>
                      </a:endParaRPr>
                    </a:p>
                  </a:txBody>
                  <a:tcPr marL="5715" marR="5715" marT="7620" marB="0" anchor="b">
                    <a:lnL>
                      <a:noFill/>
                    </a:lnL>
                    <a:lnR>
                      <a:noFill/>
                    </a:lnR>
                    <a:lnT>
                      <a:noFill/>
                    </a:lnT>
                    <a:lnB>
                      <a:noFill/>
                    </a:lnB>
                  </a:tcPr>
                </a:tc>
              </a:tr>
              <a:tr h="266701">
                <a:tc>
                  <a:txBody>
                    <a:bodyPr/>
                    <a:lstStyle/>
                    <a:p>
                      <a:pPr algn="l" fontAlgn="b"/>
                      <a:r>
                        <a:rPr lang="en-US" sz="1800" b="0" i="0" u="none" strike="noStrike" dirty="0">
                          <a:effectLst/>
                          <a:latin typeface="Arial" panose="020B0604020202020204" pitchFamily="34" charset="0"/>
                        </a:rPr>
                        <a:t>General &amp; Admin</a:t>
                      </a:r>
                    </a:p>
                  </a:txBody>
                  <a:tcPr marL="5715" marR="5715" marT="7620" marB="0" anchor="b">
                    <a:lnL>
                      <a:noFill/>
                    </a:lnL>
                    <a:lnR>
                      <a:noFill/>
                    </a:lnR>
                    <a:lnT>
                      <a:noFill/>
                    </a:lnT>
                    <a:lnB>
                      <a:noFill/>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107,737.32 </a:t>
                      </a:r>
                    </a:p>
                  </a:txBody>
                  <a:tcPr marL="7144" marR="7144" marT="9525" marB="0" anchor="b">
                    <a:lnL>
                      <a:noFill/>
                    </a:lnL>
                    <a:lnR>
                      <a:noFill/>
                    </a:lnR>
                    <a:lnT>
                      <a:noFill/>
                    </a:lnT>
                    <a:lnB>
                      <a:noFill/>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24,850.00 </a:t>
                      </a:r>
                    </a:p>
                  </a:txBody>
                  <a:tcPr marL="7144" marR="7144" marT="9525" marB="0" anchor="b">
                    <a:lnL>
                      <a:noFill/>
                    </a:lnL>
                    <a:lnR>
                      <a:noFill/>
                    </a:lnR>
                    <a:lnT>
                      <a:noFill/>
                    </a:lnT>
                    <a:lnB>
                      <a:noFill/>
                    </a:lnB>
                  </a:tcPr>
                </a:tc>
              </a:tr>
              <a:tr h="266701">
                <a:tc>
                  <a:txBody>
                    <a:bodyPr/>
                    <a:lstStyle/>
                    <a:p>
                      <a:pPr algn="l" fontAlgn="b"/>
                      <a:r>
                        <a:rPr lang="en-US" sz="1800" b="0" i="0" u="none" strike="noStrike" dirty="0">
                          <a:effectLst/>
                          <a:latin typeface="Arial" panose="020B0604020202020204" pitchFamily="34" charset="0"/>
                        </a:rPr>
                        <a:t>Board</a:t>
                      </a:r>
                    </a:p>
                  </a:txBody>
                  <a:tcPr marL="5715" marR="5715" marT="7620" marB="0" anchor="b">
                    <a:lnL>
                      <a:noFill/>
                    </a:lnL>
                    <a:lnR>
                      <a:noFill/>
                    </a:lnR>
                    <a:lnT>
                      <a:noFill/>
                    </a:lnT>
                    <a:lnB>
                      <a:noFill/>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15,015.44 </a:t>
                      </a:r>
                    </a:p>
                  </a:txBody>
                  <a:tcPr marL="7144" marR="7144" marT="9525" marB="0" anchor="b">
                    <a:lnL>
                      <a:noFill/>
                    </a:lnL>
                    <a:lnR>
                      <a:noFill/>
                    </a:lnR>
                    <a:lnT>
                      <a:noFill/>
                    </a:lnT>
                    <a:lnB>
                      <a:noFill/>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900.00 </a:t>
                      </a:r>
                    </a:p>
                  </a:txBody>
                  <a:tcPr marL="7144" marR="7144" marT="9525" marB="0" anchor="b">
                    <a:lnL>
                      <a:noFill/>
                    </a:lnL>
                    <a:lnR>
                      <a:noFill/>
                    </a:lnR>
                    <a:lnT>
                      <a:noFill/>
                    </a:lnT>
                    <a:lnB>
                      <a:noFill/>
                    </a:lnB>
                  </a:tcPr>
                </a:tc>
              </a:tr>
              <a:tr h="266701">
                <a:tc>
                  <a:txBody>
                    <a:bodyPr/>
                    <a:lstStyle/>
                    <a:p>
                      <a:pPr algn="l" fontAlgn="b"/>
                      <a:r>
                        <a:rPr lang="en-US" sz="1800" b="0" i="0" u="none" strike="noStrike" dirty="0">
                          <a:effectLst/>
                          <a:latin typeface="Arial" panose="020B0604020202020204" pitchFamily="34" charset="0"/>
                        </a:rPr>
                        <a:t>Committees</a:t>
                      </a:r>
                    </a:p>
                  </a:txBody>
                  <a:tcPr marL="5715" marR="5715" marT="7620" marB="0" anchor="b">
                    <a:lnL>
                      <a:noFill/>
                    </a:lnL>
                    <a:lnR>
                      <a:noFill/>
                    </a:lnR>
                    <a:lnT>
                      <a:noFill/>
                    </a:lnT>
                    <a:lnB>
                      <a:noFill/>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20,150.40 </a:t>
                      </a:r>
                    </a:p>
                  </a:txBody>
                  <a:tcPr marL="7144" marR="7144" marT="9525" marB="0" anchor="b">
                    <a:lnL>
                      <a:noFill/>
                    </a:lnL>
                    <a:lnR>
                      <a:noFill/>
                    </a:lnR>
                    <a:lnT>
                      <a:noFill/>
                    </a:lnT>
                    <a:lnB>
                      <a:noFill/>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2,815.00 </a:t>
                      </a:r>
                    </a:p>
                  </a:txBody>
                  <a:tcPr marL="7144" marR="7144" marT="9525" marB="0" anchor="b">
                    <a:lnL>
                      <a:noFill/>
                    </a:lnL>
                    <a:lnR>
                      <a:noFill/>
                    </a:lnR>
                    <a:lnT>
                      <a:noFill/>
                    </a:lnT>
                    <a:lnB>
                      <a:noFill/>
                    </a:lnB>
                  </a:tcPr>
                </a:tc>
              </a:tr>
              <a:tr h="266701">
                <a:tc>
                  <a:txBody>
                    <a:bodyPr/>
                    <a:lstStyle/>
                    <a:p>
                      <a:pPr algn="l" fontAlgn="b"/>
                      <a:r>
                        <a:rPr lang="en-US" sz="1800" b="0" i="0" u="none" strike="noStrike" dirty="0">
                          <a:effectLst/>
                          <a:latin typeface="Arial" panose="020B0604020202020204" pitchFamily="34" charset="0"/>
                        </a:rPr>
                        <a:t>Conference</a:t>
                      </a:r>
                    </a:p>
                  </a:txBody>
                  <a:tcPr marL="5715" marR="5715" marT="7620" marB="0" anchor="b">
                    <a:lnL>
                      <a:noFill/>
                    </a:lnL>
                    <a:lnR>
                      <a:noFill/>
                    </a:lnR>
                    <a:lnT>
                      <a:noFill/>
                    </a:lnT>
                    <a:lnB>
                      <a:noFill/>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143,039.31 </a:t>
                      </a:r>
                    </a:p>
                  </a:txBody>
                  <a:tcPr marL="7144" marR="7144" marT="9525" marB="0" anchor="b">
                    <a:lnL>
                      <a:noFill/>
                    </a:lnL>
                    <a:lnR>
                      <a:noFill/>
                    </a:lnR>
                    <a:lnT>
                      <a:noFill/>
                    </a:lnT>
                    <a:lnB>
                      <a:noFill/>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   </a:t>
                      </a:r>
                    </a:p>
                  </a:txBody>
                  <a:tcPr marL="7144" marR="7144" marT="9525" marB="0" anchor="b">
                    <a:lnL>
                      <a:noFill/>
                    </a:lnL>
                    <a:lnR>
                      <a:noFill/>
                    </a:lnR>
                    <a:lnT>
                      <a:noFill/>
                    </a:lnT>
                    <a:lnB>
                      <a:noFill/>
                    </a:lnB>
                  </a:tcPr>
                </a:tc>
              </a:tr>
              <a:tr h="266701">
                <a:tc>
                  <a:txBody>
                    <a:bodyPr/>
                    <a:lstStyle/>
                    <a:p>
                      <a:pPr algn="l" fontAlgn="b"/>
                      <a:r>
                        <a:rPr lang="en-US" sz="1800" b="0" i="0" u="none" strike="noStrike" dirty="0">
                          <a:effectLst/>
                          <a:latin typeface="Arial" panose="020B0604020202020204" pitchFamily="34" charset="0"/>
                        </a:rPr>
                        <a:t>Publications/Education/CE/Products</a:t>
                      </a:r>
                    </a:p>
                  </a:txBody>
                  <a:tcPr marL="5715" marR="5715"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19,241.92 </a:t>
                      </a:r>
                    </a:p>
                  </a:txBody>
                  <a:tcPr marL="7144" marR="7144"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 $       5,025.00 </a:t>
                      </a:r>
                    </a:p>
                  </a:txBody>
                  <a:tcPr marL="7144" marR="7144" marT="9525" marB="0" anchor="b">
                    <a:lnL>
                      <a:noFill/>
                    </a:lnL>
                    <a:lnR>
                      <a:noFill/>
                    </a:lnR>
                    <a:lnT>
                      <a:noFill/>
                    </a:lnT>
                    <a:lnB w="6350" cap="flat" cmpd="sng" algn="ctr">
                      <a:solidFill>
                        <a:srgbClr val="000000"/>
                      </a:solidFill>
                      <a:prstDash val="solid"/>
                      <a:round/>
                      <a:headEnd type="none" w="med" len="med"/>
                      <a:tailEnd type="none" w="med" len="med"/>
                    </a:lnB>
                  </a:tcPr>
                </a:tc>
              </a:tr>
              <a:tr h="266701">
                <a:tc>
                  <a:txBody>
                    <a:bodyPr/>
                    <a:lstStyle/>
                    <a:p>
                      <a:pPr algn="l" fontAlgn="b"/>
                      <a:r>
                        <a:rPr lang="en-US" sz="1800" b="0" i="0" u="none" strike="noStrike" dirty="0">
                          <a:effectLst/>
                          <a:latin typeface="Arial" panose="020B0604020202020204" pitchFamily="34" charset="0"/>
                        </a:rPr>
                        <a:t> </a:t>
                      </a:r>
                    </a:p>
                  </a:txBody>
                  <a:tcPr marL="5715" marR="5715"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1" i="0" u="none" strike="noStrike">
                          <a:solidFill>
                            <a:srgbClr val="000000"/>
                          </a:solidFill>
                          <a:effectLst/>
                          <a:latin typeface="Arial" panose="020B0604020202020204" pitchFamily="34" charset="0"/>
                          <a:cs typeface="Arial" panose="020B0604020202020204" pitchFamily="34" charset="0"/>
                        </a:rPr>
                        <a:t> $  305,184.39 </a:t>
                      </a:r>
                    </a:p>
                  </a:txBody>
                  <a:tcPr marL="7144" marR="7144"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1" i="0" u="none" strike="noStrike" dirty="0">
                          <a:solidFill>
                            <a:srgbClr val="000000"/>
                          </a:solidFill>
                          <a:effectLst/>
                          <a:latin typeface="Arial" panose="020B0604020202020204" pitchFamily="34" charset="0"/>
                          <a:cs typeface="Arial" panose="020B0604020202020204" pitchFamily="34" charset="0"/>
                        </a:rPr>
                        <a:t> $     33,590.00 </a:t>
                      </a:r>
                    </a:p>
                  </a:txBody>
                  <a:tcPr marL="7144" marR="7144"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5998605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Year to Year Budget Comparison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2351474"/>
              </p:ext>
            </p:extLst>
          </p:nvPr>
        </p:nvGraphicFramePr>
        <p:xfrm>
          <a:off x="1485901" y="1981200"/>
          <a:ext cx="6743698" cy="2962876"/>
        </p:xfrm>
        <a:graphic>
          <a:graphicData uri="http://schemas.openxmlformats.org/drawingml/2006/table">
            <a:tbl>
              <a:tblPr/>
              <a:tblGrid>
                <a:gridCol w="2933699"/>
                <a:gridCol w="2020005"/>
                <a:gridCol w="1789994"/>
              </a:tblGrid>
              <a:tr h="624921">
                <a:tc>
                  <a:txBody>
                    <a:bodyPr/>
                    <a:lstStyle/>
                    <a:p>
                      <a:pPr algn="l" fontAlgn="b"/>
                      <a:endParaRPr lang="en-US" sz="1700" b="1" i="1" u="none" strike="noStrike" dirty="0">
                        <a:solidFill>
                          <a:schemeClr val="tx1"/>
                        </a:solidFill>
                        <a:effectLst/>
                        <a:latin typeface="Arial"/>
                      </a:endParaRPr>
                    </a:p>
                  </a:txBody>
                  <a:tcPr marL="6899" marR="6899" marT="9199" marB="0" anchor="b">
                    <a:lnL>
                      <a:noFill/>
                    </a:lnL>
                    <a:lnR>
                      <a:noFill/>
                    </a:lnR>
                    <a:lnT>
                      <a:noFill/>
                    </a:lnT>
                    <a:lnB>
                      <a:noFill/>
                    </a:lnB>
                  </a:tcPr>
                </a:tc>
                <a:tc>
                  <a:txBody>
                    <a:bodyPr/>
                    <a:lstStyle/>
                    <a:p>
                      <a:pPr algn="ctr" fontAlgn="b"/>
                      <a:r>
                        <a:rPr lang="en-US" sz="2400" b="1" i="0" u="none" strike="noStrike" dirty="0" smtClean="0">
                          <a:solidFill>
                            <a:schemeClr val="tx1"/>
                          </a:solidFill>
                          <a:effectLst/>
                          <a:latin typeface="Arial"/>
                        </a:rPr>
                        <a:t>2017-2018 Budget</a:t>
                      </a:r>
                      <a:endParaRPr lang="en-US" sz="2400" b="1" i="0" u="none" strike="noStrike" dirty="0">
                        <a:solidFill>
                          <a:schemeClr val="tx1"/>
                        </a:solidFill>
                        <a:effectLst/>
                        <a:latin typeface="Arial"/>
                      </a:endParaRPr>
                    </a:p>
                  </a:txBody>
                  <a:tcPr marL="6899" marR="6899" marT="919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smtClean="0">
                          <a:solidFill>
                            <a:schemeClr val="tx1"/>
                          </a:solidFill>
                          <a:effectLst/>
                          <a:latin typeface="Arial"/>
                        </a:rPr>
                        <a:t>2018-2019 Budget</a:t>
                      </a:r>
                      <a:endParaRPr lang="en-US" sz="2400" b="1" i="0" u="none" strike="noStrike" dirty="0">
                        <a:solidFill>
                          <a:schemeClr val="tx1"/>
                        </a:solidFill>
                        <a:effectLst/>
                        <a:latin typeface="Arial"/>
                      </a:endParaRPr>
                    </a:p>
                  </a:txBody>
                  <a:tcPr marL="6899" marR="6899" marT="9199" marB="0" anchor="b">
                    <a:lnL>
                      <a:noFill/>
                    </a:lnL>
                    <a:lnR>
                      <a:noFill/>
                    </a:lnR>
                    <a:lnT>
                      <a:noFill/>
                    </a:lnT>
                    <a:lnB w="6350" cap="flat" cmpd="sng" algn="ctr">
                      <a:solidFill>
                        <a:srgbClr val="000000"/>
                      </a:solidFill>
                      <a:prstDash val="solid"/>
                      <a:round/>
                      <a:headEnd type="none" w="med" len="med"/>
                      <a:tailEnd type="none" w="med" len="med"/>
                    </a:lnB>
                  </a:tcPr>
                </a:tc>
              </a:tr>
              <a:tr h="624921">
                <a:tc>
                  <a:txBody>
                    <a:bodyPr/>
                    <a:lstStyle/>
                    <a:p>
                      <a:pPr algn="l" fontAlgn="b"/>
                      <a:r>
                        <a:rPr lang="en-US" sz="2400" b="1" i="0" u="none" strike="noStrike" dirty="0">
                          <a:solidFill>
                            <a:schemeClr val="tx1"/>
                          </a:solidFill>
                          <a:effectLst/>
                          <a:latin typeface="Arial"/>
                        </a:rPr>
                        <a:t>TOTAL </a:t>
                      </a:r>
                      <a:r>
                        <a:rPr lang="en-US" sz="2400" b="1" i="0" u="none" strike="noStrike" dirty="0" smtClean="0">
                          <a:solidFill>
                            <a:schemeClr val="tx1"/>
                          </a:solidFill>
                          <a:effectLst/>
                          <a:latin typeface="Arial"/>
                        </a:rPr>
                        <a:t>Budged Revenue</a:t>
                      </a:r>
                      <a:endParaRPr lang="en-US" sz="2400" b="1" i="0" u="none" strike="noStrike" dirty="0">
                        <a:solidFill>
                          <a:schemeClr val="tx1"/>
                        </a:solidFill>
                        <a:effectLst/>
                        <a:latin typeface="Arial"/>
                      </a:endParaRPr>
                    </a:p>
                  </a:txBody>
                  <a:tcPr marL="6899" marR="6899" marT="9199" marB="0" anchor="b">
                    <a:lnL>
                      <a:noFill/>
                    </a:lnL>
                    <a:lnR>
                      <a:noFill/>
                    </a:lnR>
                    <a:lnT>
                      <a:noFill/>
                    </a:lnT>
                    <a:lnB>
                      <a:noFill/>
                    </a:lnB>
                  </a:tcPr>
                </a:tc>
                <a:tc>
                  <a:txBody>
                    <a:bodyPr/>
                    <a:lstStyle/>
                    <a:p>
                      <a:pPr algn="l" fontAlgn="b"/>
                      <a:r>
                        <a:rPr lang="en-US" sz="2200" b="0" i="0" u="none" strike="noStrike" dirty="0">
                          <a:solidFill>
                            <a:srgbClr val="000000"/>
                          </a:solidFill>
                          <a:effectLst/>
                          <a:latin typeface="Arial" panose="020B0604020202020204" pitchFamily="34" charset="0"/>
                          <a:cs typeface="Arial" panose="020B0604020202020204" pitchFamily="34" charset="0"/>
                        </a:rPr>
                        <a:t> $   258,630.00 </a:t>
                      </a:r>
                    </a:p>
                  </a:txBody>
                  <a:tcPr marL="7144" marR="7144"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200" b="0" i="0" u="none" strike="noStrike">
                          <a:solidFill>
                            <a:srgbClr val="000000"/>
                          </a:solidFill>
                          <a:effectLst/>
                          <a:latin typeface="Arial" panose="020B0604020202020204" pitchFamily="34" charset="0"/>
                          <a:cs typeface="Arial" panose="020B0604020202020204" pitchFamily="34" charset="0"/>
                        </a:rPr>
                        <a:t> $  63,284.86 </a:t>
                      </a:r>
                    </a:p>
                  </a:txBody>
                  <a:tcPr marL="7144" marR="7144"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5079">
                <a:tc>
                  <a:txBody>
                    <a:bodyPr/>
                    <a:lstStyle/>
                    <a:p>
                      <a:pPr algn="l" fontAlgn="b"/>
                      <a:r>
                        <a:rPr lang="en-US" sz="2400" b="1" i="0" u="none" strike="noStrike" dirty="0">
                          <a:solidFill>
                            <a:schemeClr val="tx1"/>
                          </a:solidFill>
                          <a:effectLst/>
                          <a:latin typeface="Arial"/>
                        </a:rPr>
                        <a:t>TOTAL </a:t>
                      </a:r>
                      <a:r>
                        <a:rPr lang="en-US" sz="2400" b="1" i="0" u="none" strike="noStrike" dirty="0" smtClean="0">
                          <a:solidFill>
                            <a:schemeClr val="tx1"/>
                          </a:solidFill>
                          <a:effectLst/>
                          <a:latin typeface="Arial"/>
                        </a:rPr>
                        <a:t>Budgeted Expenses</a:t>
                      </a:r>
                      <a:endParaRPr lang="en-US" sz="2400" b="1" i="0" u="none" strike="noStrike" dirty="0">
                        <a:solidFill>
                          <a:schemeClr val="tx1"/>
                        </a:solidFill>
                        <a:effectLst/>
                        <a:latin typeface="Arial"/>
                      </a:endParaRPr>
                    </a:p>
                  </a:txBody>
                  <a:tcPr marL="6899" marR="6899" marT="9199" marB="0" anchor="b">
                    <a:lnL>
                      <a:noFill/>
                    </a:lnL>
                    <a:lnR>
                      <a:noFill/>
                    </a:lnR>
                    <a:lnT>
                      <a:noFill/>
                    </a:lnT>
                    <a:lnB>
                      <a:noFill/>
                    </a:lnB>
                  </a:tcPr>
                </a:tc>
                <a:tc>
                  <a:txBody>
                    <a:bodyPr/>
                    <a:lstStyle/>
                    <a:p>
                      <a:pPr algn="l" fontAlgn="b"/>
                      <a:r>
                        <a:rPr lang="en-US" sz="2200" b="0" i="0" u="none" strike="noStrike">
                          <a:solidFill>
                            <a:srgbClr val="000000"/>
                          </a:solidFill>
                          <a:effectLst/>
                          <a:latin typeface="Arial" panose="020B0604020202020204" pitchFamily="34" charset="0"/>
                          <a:cs typeface="Arial" panose="020B0604020202020204" pitchFamily="34" charset="0"/>
                        </a:rPr>
                        <a:t> $   305,184.39 </a:t>
                      </a:r>
                    </a:p>
                  </a:txBody>
                  <a:tcPr marL="7144" marR="7144"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2200" b="0" i="0" u="none" strike="noStrike">
                          <a:solidFill>
                            <a:srgbClr val="000000"/>
                          </a:solidFill>
                          <a:effectLst/>
                          <a:latin typeface="Arial" panose="020B0604020202020204" pitchFamily="34" charset="0"/>
                          <a:cs typeface="Arial" panose="020B0604020202020204" pitchFamily="34" charset="0"/>
                        </a:rPr>
                        <a:t> $  33,590.00 </a:t>
                      </a:r>
                    </a:p>
                  </a:txBody>
                  <a:tcPr marL="7144" marR="7144"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645079">
                <a:tc>
                  <a:txBody>
                    <a:bodyPr/>
                    <a:lstStyle/>
                    <a:p>
                      <a:pPr algn="l" fontAlgn="b"/>
                      <a:r>
                        <a:rPr lang="en-US" sz="2400" b="1" i="0" u="none" strike="noStrike" dirty="0">
                          <a:solidFill>
                            <a:schemeClr val="tx1"/>
                          </a:solidFill>
                          <a:effectLst/>
                          <a:latin typeface="Arial"/>
                        </a:rPr>
                        <a:t>REVENUE OVER EXPENSES</a:t>
                      </a:r>
                    </a:p>
                  </a:txBody>
                  <a:tcPr marL="6899" marR="6899" marT="9199" marB="0" anchor="b">
                    <a:lnL>
                      <a:noFill/>
                    </a:lnL>
                    <a:lnR>
                      <a:noFill/>
                    </a:lnR>
                    <a:lnT w="6350" cap="flat" cmpd="sng" algn="ctr">
                      <a:no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2200" b="1" i="0" u="none" strike="noStrike" dirty="0">
                          <a:solidFill>
                            <a:srgbClr val="000000"/>
                          </a:solidFill>
                          <a:effectLst/>
                          <a:latin typeface="Arial" panose="020B0604020202020204" pitchFamily="34" charset="0"/>
                          <a:cs typeface="Arial" panose="020B0604020202020204" pitchFamily="34" charset="0"/>
                        </a:rPr>
                        <a:t> </a:t>
                      </a:r>
                      <a:r>
                        <a:rPr lang="en-US" sz="2200" b="1" i="0" u="none" strike="noStrike" dirty="0">
                          <a:solidFill>
                            <a:srgbClr val="FF0000"/>
                          </a:solidFill>
                          <a:effectLst/>
                          <a:latin typeface="Arial" panose="020B0604020202020204" pitchFamily="34" charset="0"/>
                          <a:cs typeface="Arial" panose="020B0604020202020204" pitchFamily="34" charset="0"/>
                        </a:rPr>
                        <a:t>$   (46,554.39)</a:t>
                      </a:r>
                    </a:p>
                  </a:txBody>
                  <a:tcPr marL="7144" marR="7144" marT="9525"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2200" b="1" i="0" u="none" strike="noStrike" dirty="0">
                          <a:solidFill>
                            <a:srgbClr val="000000"/>
                          </a:solidFill>
                          <a:effectLst/>
                          <a:latin typeface="Arial" panose="020B0604020202020204" pitchFamily="34" charset="0"/>
                          <a:cs typeface="Arial" panose="020B0604020202020204" pitchFamily="34" charset="0"/>
                        </a:rPr>
                        <a:t> $  29,694.86 </a:t>
                      </a:r>
                    </a:p>
                  </a:txBody>
                  <a:tcPr marL="7144" marR="7144" marT="9525"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
        <p:nvSpPr>
          <p:cNvPr id="5" name="Rectangle 4"/>
          <p:cNvSpPr/>
          <p:nvPr/>
        </p:nvSpPr>
        <p:spPr>
          <a:xfrm>
            <a:off x="1085850" y="6283036"/>
            <a:ext cx="6972300" cy="609600"/>
          </a:xfrm>
          <a:prstGeom prst="rect">
            <a:avLst/>
          </a:prstGeom>
          <a:blipFill dpi="0" rotWithShape="1">
            <a:blip r:embed="rId3">
              <a:alphaModFix amt="41000"/>
            </a:blip>
            <a:srcRect/>
            <a:tile tx="0" ty="0" sx="100000" sy="100000" flip="none" algn="tl"/>
          </a:blip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lumMod val="85000"/>
                  </a:schemeClr>
                </a:solidFill>
              </a:rPr>
              <a:t>	</a:t>
            </a:r>
            <a:r>
              <a:rPr lang="en-US" b="1" dirty="0" smtClean="0">
                <a:solidFill>
                  <a:schemeClr val="tx2"/>
                </a:solidFill>
              </a:rPr>
              <a:t>43rd </a:t>
            </a:r>
            <a:r>
              <a:rPr lang="en-US" b="1" dirty="0">
                <a:solidFill>
                  <a:schemeClr val="tx2"/>
                </a:solidFill>
              </a:rPr>
              <a:t>Annual Meeting </a:t>
            </a:r>
          </a:p>
        </p:txBody>
      </p:sp>
      <p:pic>
        <p:nvPicPr>
          <p:cNvPr id="6" name="Picture 8" descr="AGT Logo Graphic_CMYK"/>
          <p:cNvPicPr>
            <a:picLocks noChangeAspect="1" noChangeArrowheads="1"/>
          </p:cNvPicPr>
          <p:nvPr/>
        </p:nvPicPr>
        <p:blipFill>
          <a:blip r:embed="rId4" cstate="print"/>
          <a:srcRect/>
          <a:stretch>
            <a:fillRect/>
          </a:stretch>
        </p:blipFill>
        <p:spPr bwMode="auto">
          <a:xfrm>
            <a:off x="5772150" y="6418442"/>
            <a:ext cx="1535852" cy="365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21197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76200"/>
            <a:ext cx="6172200" cy="1828800"/>
          </a:xfrm>
        </p:spPr>
        <p:txBody>
          <a:bodyPr>
            <a:normAutofit fontScale="90000"/>
          </a:bodyPr>
          <a:lstStyle/>
          <a:p>
            <a:r>
              <a:rPr lang="en-US" dirty="0" smtClean="0"/>
              <a:t/>
            </a:r>
            <a:br>
              <a:rPr lang="en-US" dirty="0" smtClean="0"/>
            </a:br>
            <a:r>
              <a:rPr lang="en-US" sz="5300" dirty="0" smtClean="0"/>
              <a:t>Current Assets</a:t>
            </a:r>
            <a:r>
              <a:rPr lang="en-US" sz="1800" dirty="0" smtClean="0"/>
              <a:t/>
            </a:r>
            <a:br>
              <a:rPr lang="en-US" sz="1800" dirty="0" smtClean="0"/>
            </a:br>
            <a:r>
              <a:rPr lang="en-US" sz="1800" dirty="0" smtClean="0"/>
              <a:t/>
            </a:r>
            <a:br>
              <a:rPr lang="en-US" sz="1800" dirty="0" smtClean="0"/>
            </a:br>
            <a:r>
              <a:rPr lang="en-US" sz="2400" dirty="0" smtClean="0"/>
              <a:t>as of June 7, 2018</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3561786"/>
              </p:ext>
            </p:extLst>
          </p:nvPr>
        </p:nvGraphicFramePr>
        <p:xfrm>
          <a:off x="1485900" y="2285999"/>
          <a:ext cx="6229350" cy="2438401"/>
        </p:xfrm>
        <a:graphic>
          <a:graphicData uri="http://schemas.openxmlformats.org/drawingml/2006/table">
            <a:tbl>
              <a:tblPr>
                <a:tableStyleId>{5C22544A-7EE6-4342-B048-85BDC9FD1C3A}</a:tableStyleId>
              </a:tblPr>
              <a:tblGrid>
                <a:gridCol w="3880448"/>
                <a:gridCol w="222194"/>
                <a:gridCol w="2126708"/>
              </a:tblGrid>
              <a:tr h="797169">
                <a:tc>
                  <a:txBody>
                    <a:bodyPr/>
                    <a:lstStyle/>
                    <a:p>
                      <a:pPr algn="l" fontAlgn="b"/>
                      <a:r>
                        <a:rPr lang="en-US" sz="2400" b="0" u="none" strike="noStrike" dirty="0">
                          <a:effectLst/>
                          <a:latin typeface="Arial" panose="020B0604020202020204" pitchFamily="34" charset="0"/>
                          <a:cs typeface="Arial" panose="020B0604020202020204" pitchFamily="34" charset="0"/>
                        </a:rPr>
                        <a:t>Current Assets </a:t>
                      </a:r>
                      <a:r>
                        <a:rPr lang="en-US" sz="2400" b="0" u="none" strike="noStrike" dirty="0" smtClean="0">
                          <a:effectLst/>
                          <a:latin typeface="Arial" panose="020B0604020202020204" pitchFamily="34" charset="0"/>
                          <a:cs typeface="Arial" panose="020B0604020202020204" pitchFamily="34" charset="0"/>
                        </a:rPr>
                        <a:t>(Cash):</a:t>
                      </a:r>
                      <a:endParaRPr lang="en-US" sz="2400" b="0" i="0" u="none" strike="noStrike" dirty="0">
                        <a:effectLst/>
                        <a:latin typeface="Arial" panose="020B0604020202020204" pitchFamily="34" charset="0"/>
                        <a:cs typeface="Arial" panose="020B0604020202020204" pitchFamily="34" charset="0"/>
                      </a:endParaRPr>
                    </a:p>
                  </a:txBody>
                  <a:tcPr marL="7144" marR="7144" marT="9525" marB="0" anchor="b"/>
                </a:tc>
                <a:tc>
                  <a:txBody>
                    <a:bodyPr/>
                    <a:lstStyle/>
                    <a:p>
                      <a:pPr algn="l" fontAlgn="b"/>
                      <a:endParaRPr lang="en-US" sz="2400" b="1" i="0" u="none" strike="noStrike" dirty="0">
                        <a:effectLst/>
                        <a:latin typeface="Arial" panose="020B0604020202020204" pitchFamily="34" charset="0"/>
                        <a:cs typeface="Arial" panose="020B0604020202020204" pitchFamily="34" charset="0"/>
                      </a:endParaRPr>
                    </a:p>
                  </a:txBody>
                  <a:tcPr marL="7144" marR="7144" marT="9525" marB="0" anchor="b"/>
                </a:tc>
                <a:tc>
                  <a:txBody>
                    <a:bodyPr/>
                    <a:lstStyle/>
                    <a:p>
                      <a:pPr algn="ctr" fontAlgn="b"/>
                      <a:r>
                        <a:rPr lang="en-US" sz="2400" b="1" u="none" strike="noStrike" dirty="0">
                          <a:effectLst/>
                          <a:latin typeface="Arial" panose="020B0604020202020204" pitchFamily="34" charset="0"/>
                          <a:cs typeface="Arial" panose="020B0604020202020204" pitchFamily="34" charset="0"/>
                        </a:rPr>
                        <a:t>          </a:t>
                      </a:r>
                      <a:r>
                        <a:rPr lang="en-US" sz="2400" b="1" u="none" strike="noStrike" dirty="0" smtClean="0">
                          <a:effectLst/>
                          <a:latin typeface="Arial" panose="020B0604020202020204" pitchFamily="34" charset="0"/>
                          <a:cs typeface="Arial" panose="020B0604020202020204" pitchFamily="34" charset="0"/>
                        </a:rPr>
                        <a:t>$53,006.08</a:t>
                      </a:r>
                      <a:endParaRPr lang="en-US" sz="2400" b="1" i="0" u="none" strike="noStrike" dirty="0">
                        <a:effectLst/>
                        <a:latin typeface="Arial" panose="020B0604020202020204" pitchFamily="34" charset="0"/>
                        <a:cs typeface="Arial" panose="020B0604020202020204" pitchFamily="34" charset="0"/>
                      </a:endParaRPr>
                    </a:p>
                  </a:txBody>
                  <a:tcPr marL="7144" marR="7144" marT="9525" marB="0" anchor="ctr"/>
                </a:tc>
              </a:tr>
              <a:tr h="797169">
                <a:tc>
                  <a:txBody>
                    <a:bodyPr/>
                    <a:lstStyle/>
                    <a:p>
                      <a:pPr algn="l" fontAlgn="b"/>
                      <a:r>
                        <a:rPr lang="en-US" sz="2400" b="0" u="none" strike="noStrike" dirty="0" smtClean="0">
                          <a:effectLst/>
                          <a:latin typeface="Arial" panose="020B0604020202020204" pitchFamily="34" charset="0"/>
                          <a:cs typeface="Arial" panose="020B0604020202020204" pitchFamily="34" charset="0"/>
                        </a:rPr>
                        <a:t>Investments</a:t>
                      </a:r>
                      <a:endParaRPr lang="en-US" sz="2400" b="0" i="0" u="none" strike="noStrike" dirty="0">
                        <a:effectLst/>
                        <a:latin typeface="Arial" panose="020B0604020202020204" pitchFamily="34" charset="0"/>
                        <a:cs typeface="Arial" panose="020B0604020202020204" pitchFamily="34" charset="0"/>
                      </a:endParaRPr>
                    </a:p>
                  </a:txBody>
                  <a:tcPr marL="7144" marR="7144" marT="9525" marB="0" anchor="b">
                    <a:lnB w="38100" cap="flat" cmpd="sng" algn="ctr">
                      <a:solidFill>
                        <a:schemeClr val="tx1"/>
                      </a:solidFill>
                      <a:prstDash val="solid"/>
                      <a:round/>
                      <a:headEnd type="none" w="med" len="med"/>
                      <a:tailEnd type="none" w="med" len="med"/>
                    </a:lnB>
                  </a:tcPr>
                </a:tc>
                <a:tc>
                  <a:txBody>
                    <a:bodyPr/>
                    <a:lstStyle/>
                    <a:p>
                      <a:pPr algn="l" fontAlgn="b"/>
                      <a:endParaRPr lang="en-US" sz="2400" b="1" i="0" u="none" strike="noStrike" dirty="0">
                        <a:effectLst/>
                        <a:latin typeface="Arial" panose="020B0604020202020204" pitchFamily="34" charset="0"/>
                        <a:cs typeface="Arial" panose="020B0604020202020204" pitchFamily="34" charset="0"/>
                      </a:endParaRPr>
                    </a:p>
                  </a:txBody>
                  <a:tcPr marL="7144" marR="7144" marT="9525" marB="0" anchor="b">
                    <a:lnB w="38100" cap="flat" cmpd="sng" algn="ctr">
                      <a:solidFill>
                        <a:schemeClr val="tx1"/>
                      </a:solidFill>
                      <a:prstDash val="solid"/>
                      <a:round/>
                      <a:headEnd type="none" w="med" len="med"/>
                      <a:tailEnd type="none" w="med" len="med"/>
                    </a:lnB>
                  </a:tcPr>
                </a:tc>
                <a:tc>
                  <a:txBody>
                    <a:bodyPr/>
                    <a:lstStyle/>
                    <a:p>
                      <a:pPr algn="ctr" fontAlgn="b"/>
                      <a:r>
                        <a:rPr lang="en-US" sz="2400" b="1" u="none" strike="noStrike" dirty="0">
                          <a:effectLst/>
                          <a:latin typeface="Arial" panose="020B0604020202020204" pitchFamily="34" charset="0"/>
                          <a:cs typeface="Arial" panose="020B0604020202020204" pitchFamily="34" charset="0"/>
                        </a:rPr>
                        <a:t>        </a:t>
                      </a:r>
                      <a:r>
                        <a:rPr lang="en-US" sz="2400" b="1" u="none" strike="noStrike" dirty="0" smtClean="0">
                          <a:effectLst/>
                          <a:latin typeface="Arial" panose="020B0604020202020204" pitchFamily="34" charset="0"/>
                          <a:cs typeface="Arial" panose="020B0604020202020204" pitchFamily="34" charset="0"/>
                        </a:rPr>
                        <a:t>$0</a:t>
                      </a:r>
                      <a:endParaRPr lang="en-US" sz="2400" b="1" i="0" u="none" strike="noStrike" dirty="0">
                        <a:effectLst/>
                        <a:latin typeface="Arial" panose="020B0604020202020204" pitchFamily="34" charset="0"/>
                        <a:cs typeface="Arial" panose="020B0604020202020204" pitchFamily="34" charset="0"/>
                      </a:endParaRPr>
                    </a:p>
                  </a:txBody>
                  <a:tcPr marL="7144" marR="7144" marT="9525" marB="0" anchor="ctr">
                    <a:lnB w="38100" cap="flat" cmpd="sng" algn="ctr">
                      <a:solidFill>
                        <a:schemeClr val="tx1"/>
                      </a:solidFill>
                      <a:prstDash val="solid"/>
                      <a:round/>
                      <a:headEnd type="none" w="med" len="med"/>
                      <a:tailEnd type="none" w="med" len="med"/>
                    </a:lnB>
                  </a:tcPr>
                </a:tc>
              </a:tr>
              <a:tr h="844063">
                <a:tc>
                  <a:txBody>
                    <a:bodyPr/>
                    <a:lstStyle/>
                    <a:p>
                      <a:pPr algn="l" fontAlgn="b"/>
                      <a:r>
                        <a:rPr lang="en-US" sz="2400" b="1" u="none" strike="noStrike" dirty="0">
                          <a:effectLst/>
                          <a:latin typeface="Arial" panose="020B0604020202020204" pitchFamily="34" charset="0"/>
                          <a:cs typeface="Arial" panose="020B0604020202020204" pitchFamily="34" charset="0"/>
                        </a:rPr>
                        <a:t>Total Assets</a:t>
                      </a:r>
                      <a:endParaRPr lang="en-US" sz="2400" b="1" i="0" u="none" strike="noStrike" dirty="0">
                        <a:effectLst/>
                        <a:latin typeface="Arial" panose="020B0604020202020204" pitchFamily="34" charset="0"/>
                        <a:cs typeface="Arial" panose="020B0604020202020204" pitchFamily="34" charset="0"/>
                      </a:endParaRPr>
                    </a:p>
                  </a:txBody>
                  <a:tcPr marL="7144" marR="7144" marT="9525" marB="0" anchor="b">
                    <a:lnT w="38100" cap="flat" cmpd="sng" algn="ctr">
                      <a:solidFill>
                        <a:schemeClr val="tx1"/>
                      </a:solidFill>
                      <a:prstDash val="solid"/>
                      <a:round/>
                      <a:headEnd type="none" w="med" len="med"/>
                      <a:tailEnd type="none" w="med" len="med"/>
                    </a:lnT>
                  </a:tcPr>
                </a:tc>
                <a:tc>
                  <a:txBody>
                    <a:bodyPr/>
                    <a:lstStyle/>
                    <a:p>
                      <a:pPr algn="l" fontAlgn="b"/>
                      <a:endParaRPr lang="en-US" sz="2400" b="1" i="0" u="none" strike="noStrike" dirty="0">
                        <a:effectLst/>
                        <a:latin typeface="Arial" panose="020B0604020202020204" pitchFamily="34" charset="0"/>
                        <a:cs typeface="Arial" panose="020B0604020202020204" pitchFamily="34" charset="0"/>
                      </a:endParaRPr>
                    </a:p>
                  </a:txBody>
                  <a:tcPr marL="7144" marR="7144" marT="9525" marB="0" anchor="b">
                    <a:lnT w="38100" cap="flat" cmpd="sng" algn="ctr">
                      <a:solidFill>
                        <a:schemeClr val="tx1"/>
                      </a:solidFill>
                      <a:prstDash val="solid"/>
                      <a:round/>
                      <a:headEnd type="none" w="med" len="med"/>
                      <a:tailEnd type="none" w="med" len="med"/>
                    </a:lnT>
                  </a:tcPr>
                </a:tc>
                <a:tc>
                  <a:txBody>
                    <a:bodyPr/>
                    <a:lstStyle/>
                    <a:p>
                      <a:pPr algn="ctr" fontAlgn="b"/>
                      <a:r>
                        <a:rPr lang="en-US" sz="2400" b="1" u="none" strike="noStrike" dirty="0">
                          <a:effectLst/>
                          <a:latin typeface="Arial" panose="020B0604020202020204" pitchFamily="34" charset="0"/>
                          <a:cs typeface="Arial" panose="020B0604020202020204" pitchFamily="34" charset="0"/>
                        </a:rPr>
                        <a:t>      </a:t>
                      </a:r>
                      <a:r>
                        <a:rPr lang="en-US" sz="2400" b="1" u="none" strike="noStrike" dirty="0" smtClean="0">
                          <a:effectLst/>
                          <a:latin typeface="Arial" panose="020B0604020202020204" pitchFamily="34" charset="0"/>
                          <a:cs typeface="Arial" panose="020B0604020202020204" pitchFamily="34" charset="0"/>
                        </a:rPr>
                        <a:t>$53,006.08</a:t>
                      </a:r>
                      <a:endParaRPr lang="en-US" sz="2400" b="1" i="0" u="none" strike="noStrike" dirty="0">
                        <a:effectLst/>
                        <a:latin typeface="Arial" panose="020B0604020202020204" pitchFamily="34" charset="0"/>
                        <a:cs typeface="Arial" panose="020B0604020202020204" pitchFamily="34" charset="0"/>
                      </a:endParaRPr>
                    </a:p>
                  </a:txBody>
                  <a:tcPr marL="7144" marR="7144" marT="9525" marB="0" anchor="ctr">
                    <a:lnT w="38100" cap="flat" cmpd="sng" algn="ctr">
                      <a:solidFill>
                        <a:schemeClr val="tx1"/>
                      </a:solidFill>
                      <a:prstDash val="solid"/>
                      <a:round/>
                      <a:headEnd type="none" w="med" len="med"/>
                      <a:tailEnd type="none" w="med" len="med"/>
                    </a:lnT>
                  </a:tcPr>
                </a:tc>
              </a:tr>
            </a:tbl>
          </a:graphicData>
        </a:graphic>
      </p:graphicFrame>
      <p:sp>
        <p:nvSpPr>
          <p:cNvPr id="5" name="Rectangle 4"/>
          <p:cNvSpPr/>
          <p:nvPr/>
        </p:nvSpPr>
        <p:spPr>
          <a:xfrm>
            <a:off x="1085850" y="6248400"/>
            <a:ext cx="6972300" cy="609600"/>
          </a:xfrm>
          <a:prstGeom prst="rect">
            <a:avLst/>
          </a:prstGeom>
          <a:blipFill dpi="0" rotWithShape="1">
            <a:blip r:embed="rId2">
              <a:alphaModFix amt="41000"/>
            </a:blip>
            <a:srcRect/>
            <a:tile tx="0" ty="0" sx="100000" sy="100000" flip="none" algn="tl"/>
          </a:blip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lumMod val="85000"/>
                  </a:schemeClr>
                </a:solidFill>
              </a:rPr>
              <a:t>	</a:t>
            </a:r>
            <a:r>
              <a:rPr lang="en-US" b="1" dirty="0" smtClean="0">
                <a:solidFill>
                  <a:schemeClr val="tx2"/>
                </a:solidFill>
              </a:rPr>
              <a:t>43rd </a:t>
            </a:r>
            <a:r>
              <a:rPr lang="en-US" b="1" dirty="0">
                <a:solidFill>
                  <a:schemeClr val="tx2"/>
                </a:solidFill>
              </a:rPr>
              <a:t>Annual Meeting </a:t>
            </a:r>
          </a:p>
        </p:txBody>
      </p:sp>
      <p:pic>
        <p:nvPicPr>
          <p:cNvPr id="6" name="Picture 8" descr="AGT Logo Graphic_CMYK"/>
          <p:cNvPicPr>
            <a:picLocks noChangeAspect="1" noChangeArrowheads="1"/>
          </p:cNvPicPr>
          <p:nvPr/>
        </p:nvPicPr>
        <p:blipFill>
          <a:blip r:embed="rId3" cstate="print"/>
          <a:srcRect/>
          <a:stretch>
            <a:fillRect/>
          </a:stretch>
        </p:blipFill>
        <p:spPr bwMode="auto">
          <a:xfrm>
            <a:off x="5772150" y="6418442"/>
            <a:ext cx="1535852" cy="365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20042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5400" dirty="0"/>
          </a:p>
          <a:p>
            <a:pPr marL="0" indent="0" algn="ctr">
              <a:buNone/>
            </a:pPr>
            <a:r>
              <a:rPr lang="en-US" sz="5400" dirty="0"/>
              <a:t>Questions?</a:t>
            </a:r>
          </a:p>
        </p:txBody>
      </p:sp>
      <p:sp>
        <p:nvSpPr>
          <p:cNvPr id="4" name="Rectangle 3"/>
          <p:cNvSpPr/>
          <p:nvPr/>
        </p:nvSpPr>
        <p:spPr>
          <a:xfrm>
            <a:off x="1085850" y="6248400"/>
            <a:ext cx="6972300" cy="609600"/>
          </a:xfrm>
          <a:prstGeom prst="rect">
            <a:avLst/>
          </a:prstGeom>
          <a:blipFill dpi="0" rotWithShape="1">
            <a:blip r:embed="rId2">
              <a:alphaModFix amt="41000"/>
            </a:blip>
            <a:srcRect/>
            <a:tile tx="0" ty="0" sx="100000" sy="100000" flip="none" algn="tl"/>
          </a:blip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lumMod val="85000"/>
                  </a:schemeClr>
                </a:solidFill>
              </a:rPr>
              <a:t>	</a:t>
            </a:r>
            <a:r>
              <a:rPr lang="en-US" b="1" dirty="0" smtClean="0">
                <a:solidFill>
                  <a:schemeClr val="tx2"/>
                </a:solidFill>
              </a:rPr>
              <a:t>43rd </a:t>
            </a:r>
            <a:r>
              <a:rPr lang="en-US" b="1" dirty="0">
                <a:solidFill>
                  <a:schemeClr val="tx2"/>
                </a:solidFill>
              </a:rPr>
              <a:t>Annual Meeting </a:t>
            </a:r>
          </a:p>
        </p:txBody>
      </p:sp>
      <p:pic>
        <p:nvPicPr>
          <p:cNvPr id="5" name="Picture 8" descr="AGT Logo Graphic_CMYK"/>
          <p:cNvPicPr>
            <a:picLocks noChangeAspect="1" noChangeArrowheads="1"/>
          </p:cNvPicPr>
          <p:nvPr/>
        </p:nvPicPr>
        <p:blipFill>
          <a:blip r:embed="rId3" cstate="print"/>
          <a:srcRect/>
          <a:stretch>
            <a:fillRect/>
          </a:stretch>
        </p:blipFill>
        <p:spPr bwMode="auto">
          <a:xfrm>
            <a:off x="5772150" y="6418442"/>
            <a:ext cx="1535852" cy="365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270891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2017-2018 Council of Representatives</a:t>
            </a:r>
          </a:p>
        </p:txBody>
      </p:sp>
      <p:sp>
        <p:nvSpPr>
          <p:cNvPr id="3" name="Content Placeholder 2"/>
          <p:cNvSpPr>
            <a:spLocks noGrp="1"/>
          </p:cNvSpPr>
          <p:nvPr>
            <p:ph sz="quarter" idx="1"/>
          </p:nvPr>
        </p:nvSpPr>
        <p:spPr/>
        <p:txBody>
          <a:bodyPr/>
          <a:lstStyle/>
          <a:p>
            <a:r>
              <a:rPr lang="en-US" dirty="0"/>
              <a:t>ASCP-BOC – Helen </a:t>
            </a:r>
            <a:r>
              <a:rPr lang="en-US" dirty="0" err="1"/>
              <a:t>Bixenman</a:t>
            </a:r>
            <a:r>
              <a:rPr lang="en-US" dirty="0"/>
              <a:t> and Amy </a:t>
            </a:r>
            <a:r>
              <a:rPr lang="en-US" dirty="0" err="1"/>
              <a:t>Groszbach</a:t>
            </a:r>
            <a:endParaRPr lang="en-US" dirty="0"/>
          </a:p>
          <a:p>
            <a:r>
              <a:rPr lang="en-US" dirty="0"/>
              <a:t>NAACLS – Peter Hu</a:t>
            </a:r>
          </a:p>
          <a:p>
            <a:r>
              <a:rPr lang="en-US" dirty="0"/>
              <a:t>CAP / ACMG – Jun </a:t>
            </a:r>
            <a:r>
              <a:rPr lang="en-US" dirty="0" err="1"/>
              <a:t>Gu</a:t>
            </a:r>
            <a:endParaRPr lang="en-US" dirty="0"/>
          </a:p>
          <a:p>
            <a:r>
              <a:rPr lang="en-US" dirty="0"/>
              <a:t>FGT – Robin </a:t>
            </a:r>
            <a:r>
              <a:rPr lang="en-US" dirty="0" err="1"/>
              <a:t>Vandergon</a:t>
            </a:r>
            <a:endParaRPr lang="en-US" dirty="0"/>
          </a:p>
          <a:p>
            <a:endParaRPr lang="en-US" dirty="0"/>
          </a:p>
        </p:txBody>
      </p:sp>
    </p:spTree>
    <p:extLst>
      <p:ext uri="{BB962C8B-B14F-4D97-AF65-F5344CB8AC3E}">
        <p14:creationId xmlns:p14="http://schemas.microsoft.com/office/powerpoint/2010/main" val="3384492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ASCP-BOC Report</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90" y="1828800"/>
            <a:ext cx="8884532"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2943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NAACLS Report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76399"/>
            <a:ext cx="9144000" cy="504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6368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2017-2018 Board of Directors</a:t>
            </a:r>
          </a:p>
        </p:txBody>
      </p:sp>
      <p:sp>
        <p:nvSpPr>
          <p:cNvPr id="3" name="Content Placeholder 2"/>
          <p:cNvSpPr>
            <a:spLocks noGrp="1"/>
          </p:cNvSpPr>
          <p:nvPr>
            <p:ph sz="quarter" idx="1"/>
          </p:nvPr>
        </p:nvSpPr>
        <p:spPr>
          <a:xfrm>
            <a:off x="612648" y="1600200"/>
            <a:ext cx="8378952" cy="4953000"/>
          </a:xfrm>
        </p:spPr>
        <p:txBody>
          <a:bodyPr/>
          <a:lstStyle/>
          <a:p>
            <a:pPr lvl="0"/>
            <a:r>
              <a:rPr lang="en-US" sz="3200" dirty="0"/>
              <a:t>President</a:t>
            </a:r>
            <a:r>
              <a:rPr lang="en-US" sz="2800" dirty="0"/>
              <a:t> – Jason </a:t>
            </a:r>
            <a:r>
              <a:rPr lang="en-US" sz="2800" dirty="0" err="1"/>
              <a:t>Yuhas</a:t>
            </a:r>
            <a:endParaRPr lang="en-US" sz="2800" dirty="0"/>
          </a:p>
          <a:p>
            <a:pPr lvl="0"/>
            <a:r>
              <a:rPr lang="en-US" sz="2800" dirty="0"/>
              <a:t>Secretary-Treasurer – Daniel Schmidt</a:t>
            </a:r>
            <a:endParaRPr lang="en-US" sz="1800" dirty="0"/>
          </a:p>
          <a:p>
            <a:pPr lvl="0"/>
            <a:r>
              <a:rPr lang="en-US" sz="2800" dirty="0"/>
              <a:t>Education Director – Sally </a:t>
            </a:r>
            <a:r>
              <a:rPr lang="en-US" sz="2800" dirty="0" err="1"/>
              <a:t>Kochmar</a:t>
            </a:r>
            <a:endParaRPr lang="en-US" sz="1800" dirty="0"/>
          </a:p>
          <a:p>
            <a:pPr lvl="0"/>
            <a:r>
              <a:rPr lang="en-US" sz="2800" dirty="0"/>
              <a:t>Public Relations Director – Evan Roberts</a:t>
            </a:r>
            <a:endParaRPr lang="en-US" sz="1800" dirty="0"/>
          </a:p>
          <a:p>
            <a:pPr lvl="0"/>
            <a:r>
              <a:rPr lang="en-US" sz="2800" dirty="0"/>
              <a:t>Membership Director – Teresa Thompson</a:t>
            </a:r>
            <a:endParaRPr lang="en-US" sz="1800" dirty="0"/>
          </a:p>
          <a:p>
            <a:pPr lvl="0"/>
            <a:r>
              <a:rPr lang="en-US" sz="2800" dirty="0"/>
              <a:t>Annual Meeting Director – Carlos Tirado </a:t>
            </a:r>
            <a:endParaRPr lang="en-US" sz="1800" dirty="0"/>
          </a:p>
          <a:p>
            <a:pPr lvl="0"/>
            <a:r>
              <a:rPr lang="en-US" sz="2800" dirty="0"/>
              <a:t>Annual Meeting Co-Director – Kathryn Pearce </a:t>
            </a:r>
            <a:endParaRPr lang="en-US" sz="2800" dirty="0" smtClean="0"/>
          </a:p>
          <a:p>
            <a:pPr lvl="0"/>
            <a:r>
              <a:rPr lang="en-US" sz="2800" dirty="0" smtClean="0"/>
              <a:t>Past President – Pat Dowling</a:t>
            </a:r>
            <a:endParaRPr lang="en-US" sz="1800" dirty="0"/>
          </a:p>
          <a:p>
            <a:endParaRPr lang="en-US" dirty="0"/>
          </a:p>
        </p:txBody>
      </p:sp>
    </p:spTree>
    <p:extLst>
      <p:ext uri="{BB962C8B-B14F-4D97-AF65-F5344CB8AC3E}">
        <p14:creationId xmlns:p14="http://schemas.microsoft.com/office/powerpoint/2010/main" val="2120172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 / ACMG Report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909" y="2414588"/>
            <a:ext cx="8831596" cy="2462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5453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FGT Report</a:t>
            </a:r>
          </a:p>
        </p:txBody>
      </p:sp>
      <p:sp>
        <p:nvSpPr>
          <p:cNvPr id="3" name="Content Placeholder 2"/>
          <p:cNvSpPr>
            <a:spLocks noGrp="1"/>
          </p:cNvSpPr>
          <p:nvPr>
            <p:ph sz="quarter" idx="1"/>
          </p:nvPr>
        </p:nvSpPr>
        <p:spPr>
          <a:xfrm>
            <a:off x="612648" y="3810000"/>
            <a:ext cx="8302752" cy="2743200"/>
          </a:xfrm>
        </p:spPr>
        <p:txBody>
          <a:bodyPr>
            <a:normAutofit fontScale="47500" lnSpcReduction="20000"/>
          </a:bodyPr>
          <a:lstStyle/>
          <a:p>
            <a:pPr marL="0" indent="0" fontAlgn="base">
              <a:buNone/>
            </a:pPr>
            <a:endParaRPr lang="en-US" dirty="0"/>
          </a:p>
          <a:p>
            <a:pPr marL="0" indent="0" fontAlgn="base">
              <a:buNone/>
            </a:pPr>
            <a:r>
              <a:rPr lang="en-US" sz="5100" dirty="0"/>
              <a:t>The FOUNDATION FOR GENETIC TECHNOLOGY (FGT) was organized exclusively for scientific, literary and educational purposes. The exempt purpose of FGT is education. The funds and assets are used to promote education in genetic technology through improvement of public understanding regarding the nature of such technology and provision of professional opportunities for training through grants, scholarships and awards.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799" y="1600201"/>
            <a:ext cx="3886201" cy="1845690"/>
          </a:xfrm>
          <a:prstGeom prst="rect">
            <a:avLst/>
          </a:prstGeom>
        </p:spPr>
      </p:pic>
    </p:spTree>
    <p:extLst>
      <p:ext uri="{BB962C8B-B14F-4D97-AF65-F5344CB8AC3E}">
        <p14:creationId xmlns:p14="http://schemas.microsoft.com/office/powerpoint/2010/main" val="3777105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415" y="406379"/>
            <a:ext cx="7212746" cy="953314"/>
          </a:xfrm>
        </p:spPr>
        <p:txBody>
          <a:bodyPr>
            <a:normAutofit fontScale="90000"/>
          </a:bodyPr>
          <a:lstStyle/>
          <a:p>
            <a:pPr algn="ctr"/>
            <a:r>
              <a:rPr lang="en-US" sz="3200" b="1" dirty="0" smtClean="0">
                <a:solidFill>
                  <a:srgbClr val="002060"/>
                </a:solidFill>
                <a:latin typeface="Arial" panose="020B0604020202020204" pitchFamily="34" charset="0"/>
                <a:cs typeface="Arial" panose="020B0604020202020204" pitchFamily="34" charset="0"/>
              </a:rPr>
              <a:t>The Foundation for Genetic Technology </a:t>
            </a:r>
            <a:endParaRPr lang="en-US" sz="3200" b="1" dirty="0">
              <a:solidFill>
                <a:srgbClr val="002060"/>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1316294" y="1972673"/>
            <a:ext cx="6791632" cy="4310140"/>
          </a:xfrm>
        </p:spPr>
        <p:txBody>
          <a:bodyPr/>
          <a:lstStyle/>
          <a:p>
            <a:pPr>
              <a:spcBef>
                <a:spcPts val="2400"/>
              </a:spcBef>
            </a:pPr>
            <a:r>
              <a:rPr lang="en-US" sz="2400" dirty="0" smtClean="0">
                <a:latin typeface="Arial" panose="020B0604020202020204" pitchFamily="34" charset="0"/>
                <a:cs typeface="Arial" panose="020B0604020202020204" pitchFamily="34" charset="0"/>
              </a:rPr>
              <a:t>The Foundation for Genetic Technology (FGT) is a 501c(3) non-profit organization.</a:t>
            </a:r>
          </a:p>
          <a:p>
            <a:pPr>
              <a:spcBef>
                <a:spcPts val="2400"/>
              </a:spcBef>
            </a:pPr>
            <a:r>
              <a:rPr lang="en-US" sz="2400" dirty="0" smtClean="0">
                <a:latin typeface="Arial" panose="020B0604020202020204" pitchFamily="34" charset="0"/>
                <a:cs typeface="Arial" panose="020B0604020202020204" pitchFamily="34" charset="0"/>
              </a:rPr>
              <a:t>FGT was founded in 1990 to support the genetics community and genetics education.</a:t>
            </a:r>
          </a:p>
          <a:p>
            <a:pPr>
              <a:spcBef>
                <a:spcPts val="2400"/>
              </a:spcBef>
            </a:pPr>
            <a:r>
              <a:rPr lang="en-US" sz="2400" dirty="0" smtClean="0">
                <a:latin typeface="Arial" panose="020B0604020202020204" pitchFamily="34" charset="0"/>
                <a:cs typeface="Arial" panose="020B0604020202020204" pitchFamily="34" charset="0"/>
              </a:rPr>
              <a:t>All donations are tax-deductible. </a:t>
            </a:r>
          </a:p>
          <a:p>
            <a:pPr>
              <a:spcBef>
                <a:spcPts val="2400"/>
              </a:spcBef>
            </a:pPr>
            <a:r>
              <a:rPr lang="en-US" sz="2400" dirty="0" smtClean="0">
                <a:latin typeface="Arial" panose="020B0604020202020204" pitchFamily="34" charset="0"/>
                <a:cs typeface="Arial" panose="020B0604020202020204" pitchFamily="34" charset="0"/>
              </a:rPr>
              <a:t>FGT and its sponsors support the awards and scholarships that are generally presented annually.  </a:t>
            </a:r>
            <a:endParaRPr lang="en-US" sz="2400" dirty="0">
              <a:latin typeface="Arial" panose="020B0604020202020204" pitchFamily="34" charset="0"/>
              <a:cs typeface="Arial" panose="020B0604020202020204" pitchFamily="34" charset="0"/>
            </a:endParaRPr>
          </a:p>
        </p:txBody>
      </p:sp>
      <p:pic>
        <p:nvPicPr>
          <p:cNvPr id="6" name="Content Placeholder 2"/>
          <p:cNvPicPr>
            <a:picLocks noChangeAspect="1"/>
          </p:cNvPicPr>
          <p:nvPr/>
        </p:nvPicPr>
        <p:blipFill rotWithShape="1">
          <a:blip r:embed="rId2"/>
          <a:srcRect l="36568" t="10396" r="37807" b="65786"/>
          <a:stretch/>
        </p:blipFill>
        <p:spPr>
          <a:xfrm>
            <a:off x="7717161" y="1"/>
            <a:ext cx="1426839" cy="899652"/>
          </a:xfrm>
          <a:prstGeom prst="rect">
            <a:avLst/>
          </a:prstGeom>
        </p:spPr>
      </p:pic>
    </p:spTree>
    <p:extLst>
      <p:ext uri="{BB962C8B-B14F-4D97-AF65-F5344CB8AC3E}">
        <p14:creationId xmlns:p14="http://schemas.microsoft.com/office/powerpoint/2010/main" val="2739521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485017" y="6336936"/>
            <a:ext cx="285750" cy="30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3"/>
          <p:cNvSpPr txBox="1">
            <a:spLocks noGrp="1" noChangeArrowheads="1"/>
          </p:cNvSpPr>
          <p:nvPr>
            <p:ph type="title"/>
          </p:nvPr>
        </p:nvSpPr>
        <p:spPr bwMode="auto">
          <a:xfrm>
            <a:off x="1198681" y="205931"/>
            <a:ext cx="6518480" cy="1143000"/>
          </a:xfrm>
          <a:prstGeom prst="rect">
            <a:avLst/>
          </a:prstGeom>
          <a:noFill/>
          <a:ln w="9525">
            <a:noFill/>
            <a:miter lim="800000"/>
            <a:headEnd/>
            <a:tailEnd/>
          </a:ln>
        </p:spPr>
        <p:txBody>
          <a:bodyPr vert="horz" wrap="square" lIns="92075" tIns="46038" rIns="92075" bIns="46038" numCol="1" rtlCol="0" anchor="ctr" anchorCtr="0" compatLnSpc="1">
            <a:prstTxWarp prst="textNoShape">
              <a:avLst/>
            </a:prstTxWarp>
            <a:normAutofit/>
          </a:bodyPr>
          <a:lstStyle/>
          <a:p>
            <a:pPr fontAlgn="base">
              <a:lnSpc>
                <a:spcPct val="100000"/>
              </a:lnSpc>
              <a:spcAft>
                <a:spcPct val="0"/>
              </a:spcAft>
              <a:defRPr/>
            </a:pPr>
            <a:r>
              <a:rPr lang="en-US" b="1" kern="0" dirty="0" smtClean="0">
                <a:solidFill>
                  <a:srgbClr val="09397D"/>
                </a:solidFill>
              </a:rPr>
              <a:t>FGT awards &amp; scholarships</a:t>
            </a:r>
            <a:endParaRPr lang="en-US" b="1" kern="0" dirty="0">
              <a:solidFill>
                <a:srgbClr val="09397D"/>
              </a:solidFill>
            </a:endParaRPr>
          </a:p>
        </p:txBody>
      </p:sp>
      <p:sp>
        <p:nvSpPr>
          <p:cNvPr id="12" name="Rectangle 3"/>
          <p:cNvSpPr txBox="1">
            <a:spLocks noChangeArrowheads="1"/>
          </p:cNvSpPr>
          <p:nvPr/>
        </p:nvSpPr>
        <p:spPr>
          <a:xfrm>
            <a:off x="387146" y="1676399"/>
            <a:ext cx="8604454" cy="4734331"/>
          </a:xfrm>
          <a:prstGeom prst="rect">
            <a:avLst/>
          </a:prstGeom>
        </p:spPr>
        <p:txBody>
          <a:bodyPr vert="horz" lIns="0" tIns="0" rIns="0" bIns="0" rtlCol="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7338" indent="-304800">
              <a:spcBef>
                <a:spcPts val="600"/>
              </a:spcBef>
              <a:buSzPct val="100000"/>
              <a:defRPr/>
            </a:pPr>
            <a:r>
              <a:rPr lang="en-US" sz="2000" spc="10" dirty="0" smtClean="0">
                <a:solidFill>
                  <a:srgbClr val="000000"/>
                </a:solidFill>
              </a:rPr>
              <a:t>The Barbara J. Kaplan Scholarship Award…..</a:t>
            </a:r>
            <a:r>
              <a:rPr lang="en-US" sz="2000" b="1" spc="10" dirty="0" smtClean="0">
                <a:solidFill>
                  <a:srgbClr val="C00000"/>
                </a:solidFill>
              </a:rPr>
              <a:t>FGT</a:t>
            </a:r>
            <a:endParaRPr lang="en-US" sz="2000" spc="10" dirty="0" smtClean="0">
              <a:solidFill>
                <a:srgbClr val="000000"/>
              </a:solidFill>
            </a:endParaRPr>
          </a:p>
          <a:p>
            <a:pPr marL="287338" indent="-304800">
              <a:spcBef>
                <a:spcPts val="600"/>
              </a:spcBef>
              <a:buSzPct val="100000"/>
              <a:defRPr/>
            </a:pPr>
            <a:r>
              <a:rPr lang="en-US" sz="2000" spc="10" dirty="0">
                <a:solidFill>
                  <a:srgbClr val="000000"/>
                </a:solidFill>
              </a:rPr>
              <a:t>The Best Platform </a:t>
            </a:r>
            <a:r>
              <a:rPr lang="en-US" sz="2000" spc="10" dirty="0" smtClean="0">
                <a:solidFill>
                  <a:srgbClr val="000000"/>
                </a:solidFill>
              </a:rPr>
              <a:t>Award………………………</a:t>
            </a:r>
            <a:r>
              <a:rPr lang="en-US" sz="2000" b="1" spc="10" dirty="0" smtClean="0">
                <a:solidFill>
                  <a:srgbClr val="C00000"/>
                </a:solidFill>
              </a:rPr>
              <a:t>FGT</a:t>
            </a:r>
            <a:endParaRPr lang="en-US" sz="2000" spc="10" dirty="0">
              <a:solidFill>
                <a:srgbClr val="000000"/>
              </a:solidFill>
            </a:endParaRPr>
          </a:p>
          <a:p>
            <a:pPr marL="287338" indent="-304800">
              <a:spcBef>
                <a:spcPts val="600"/>
              </a:spcBef>
              <a:buSzPct val="100000"/>
              <a:defRPr/>
            </a:pPr>
            <a:r>
              <a:rPr lang="en-US" sz="2000" spc="10" dirty="0">
                <a:solidFill>
                  <a:srgbClr val="000000"/>
                </a:solidFill>
              </a:rPr>
              <a:t>The Best Poster Award </a:t>
            </a:r>
            <a:r>
              <a:rPr lang="en-US" sz="2000" spc="10" dirty="0" smtClean="0">
                <a:solidFill>
                  <a:srgbClr val="000000"/>
                </a:solidFill>
              </a:rPr>
              <a:t>………………………..</a:t>
            </a:r>
            <a:r>
              <a:rPr lang="en-US" sz="2000" b="1" spc="10" dirty="0" smtClean="0">
                <a:solidFill>
                  <a:srgbClr val="C00000"/>
                </a:solidFill>
              </a:rPr>
              <a:t>Irvine </a:t>
            </a:r>
            <a:r>
              <a:rPr lang="en-US" sz="2000" b="1" spc="10" dirty="0">
                <a:solidFill>
                  <a:srgbClr val="C00000"/>
                </a:solidFill>
              </a:rPr>
              <a:t>Scientific</a:t>
            </a:r>
            <a:endParaRPr lang="en-US" sz="2000" spc="10" dirty="0" smtClean="0">
              <a:solidFill>
                <a:srgbClr val="000000"/>
              </a:solidFill>
            </a:endParaRPr>
          </a:p>
          <a:p>
            <a:pPr marL="287338" indent="-304800">
              <a:spcBef>
                <a:spcPts val="600"/>
              </a:spcBef>
              <a:buSzPct val="100000"/>
              <a:defRPr/>
            </a:pPr>
            <a:r>
              <a:rPr lang="en-US" sz="2000" spc="10" dirty="0" smtClean="0">
                <a:solidFill>
                  <a:srgbClr val="000000"/>
                </a:solidFill>
              </a:rPr>
              <a:t>The </a:t>
            </a:r>
            <a:r>
              <a:rPr lang="en-US" sz="2000" spc="10" dirty="0">
                <a:solidFill>
                  <a:srgbClr val="000000"/>
                </a:solidFill>
              </a:rPr>
              <a:t>Excel </a:t>
            </a:r>
            <a:r>
              <a:rPr lang="en-US" sz="2000" spc="10" dirty="0" smtClean="0">
                <a:solidFill>
                  <a:srgbClr val="000000"/>
                </a:solidFill>
              </a:rPr>
              <a:t>Award………………………………..</a:t>
            </a:r>
            <a:r>
              <a:rPr lang="en-US" sz="2000" b="1" spc="10" dirty="0" smtClean="0">
                <a:solidFill>
                  <a:srgbClr val="C00000"/>
                </a:solidFill>
              </a:rPr>
              <a:t>Oxford </a:t>
            </a:r>
            <a:r>
              <a:rPr lang="en-US" sz="2000" b="1" spc="10" dirty="0">
                <a:solidFill>
                  <a:srgbClr val="C00000"/>
                </a:solidFill>
              </a:rPr>
              <a:t>Gene </a:t>
            </a:r>
            <a:r>
              <a:rPr lang="en-US" sz="2000" b="1" spc="10" dirty="0" smtClean="0">
                <a:solidFill>
                  <a:srgbClr val="C00000"/>
                </a:solidFill>
              </a:rPr>
              <a:t>Technology</a:t>
            </a:r>
            <a:endParaRPr lang="en-US" sz="2000" spc="10" dirty="0">
              <a:solidFill>
                <a:srgbClr val="000000"/>
              </a:solidFill>
            </a:endParaRPr>
          </a:p>
          <a:p>
            <a:pPr marL="287338" indent="-304800">
              <a:spcBef>
                <a:spcPts val="600"/>
              </a:spcBef>
              <a:buSzPct val="100000"/>
              <a:defRPr/>
            </a:pPr>
            <a:r>
              <a:rPr lang="en-US" sz="2000" spc="10" dirty="0">
                <a:solidFill>
                  <a:srgbClr val="000000"/>
                </a:solidFill>
              </a:rPr>
              <a:t>The Genome </a:t>
            </a:r>
            <a:r>
              <a:rPr lang="en-US" sz="2000" spc="10" dirty="0" smtClean="0">
                <a:solidFill>
                  <a:srgbClr val="000000"/>
                </a:solidFill>
              </a:rPr>
              <a:t>Award…………………………….</a:t>
            </a:r>
            <a:r>
              <a:rPr lang="en-US" sz="2000" b="1" spc="10" dirty="0" smtClean="0">
                <a:solidFill>
                  <a:srgbClr val="C00000"/>
                </a:solidFill>
              </a:rPr>
              <a:t>Dr</a:t>
            </a:r>
            <a:r>
              <a:rPr lang="en-US" sz="2000" b="1" spc="10" dirty="0">
                <a:solidFill>
                  <a:srgbClr val="C00000"/>
                </a:solidFill>
              </a:rPr>
              <a:t>. Pat </a:t>
            </a:r>
            <a:r>
              <a:rPr lang="en-US" sz="2000" b="1" spc="10" dirty="0" smtClean="0">
                <a:solidFill>
                  <a:srgbClr val="C00000"/>
                </a:solidFill>
              </a:rPr>
              <a:t>Dowling</a:t>
            </a:r>
            <a:endParaRPr lang="en-US" sz="2000" spc="10" dirty="0">
              <a:solidFill>
                <a:srgbClr val="000000"/>
              </a:solidFill>
            </a:endParaRPr>
          </a:p>
          <a:p>
            <a:pPr marL="287338" indent="-304800">
              <a:spcBef>
                <a:spcPts val="600"/>
              </a:spcBef>
              <a:buSzPct val="100000"/>
              <a:defRPr/>
            </a:pPr>
            <a:r>
              <a:rPr lang="en-US" sz="2000" spc="10" dirty="0">
                <a:solidFill>
                  <a:srgbClr val="000000"/>
                </a:solidFill>
              </a:rPr>
              <a:t>The Joseph Waurin Excellence in Education </a:t>
            </a:r>
            <a:r>
              <a:rPr lang="en-US" sz="2000" spc="10" dirty="0" smtClean="0">
                <a:solidFill>
                  <a:srgbClr val="000000"/>
                </a:solidFill>
              </a:rPr>
              <a:t>Award </a:t>
            </a:r>
            <a:r>
              <a:rPr lang="en-US" sz="2000" b="1" spc="10" dirty="0">
                <a:solidFill>
                  <a:srgbClr val="C00000"/>
                </a:solidFill>
              </a:rPr>
              <a:t>Mr. Jim </a:t>
            </a:r>
            <a:r>
              <a:rPr lang="en-US" sz="2000" b="1" spc="10" dirty="0" smtClean="0">
                <a:solidFill>
                  <a:srgbClr val="C00000"/>
                </a:solidFill>
              </a:rPr>
              <a:t>Waurin</a:t>
            </a:r>
            <a:r>
              <a:rPr lang="en-US" sz="2000" spc="10" dirty="0" smtClean="0">
                <a:solidFill>
                  <a:srgbClr val="000000"/>
                </a:solidFill>
              </a:rPr>
              <a:t> </a:t>
            </a:r>
            <a:endParaRPr lang="en-US" sz="2000" spc="10" dirty="0">
              <a:solidFill>
                <a:srgbClr val="000000"/>
              </a:solidFill>
            </a:endParaRPr>
          </a:p>
          <a:p>
            <a:pPr marL="287338" indent="-304800">
              <a:spcBef>
                <a:spcPts val="600"/>
              </a:spcBef>
              <a:buSzPct val="100000"/>
              <a:defRPr/>
            </a:pPr>
            <a:r>
              <a:rPr lang="en-US" sz="2000" spc="10" dirty="0">
                <a:solidFill>
                  <a:srgbClr val="000000"/>
                </a:solidFill>
              </a:rPr>
              <a:t>The New Horizon’s </a:t>
            </a:r>
            <a:r>
              <a:rPr lang="en-US" sz="2000" spc="10" dirty="0" smtClean="0">
                <a:solidFill>
                  <a:srgbClr val="000000"/>
                </a:solidFill>
              </a:rPr>
              <a:t>Award………………………</a:t>
            </a:r>
            <a:r>
              <a:rPr lang="en-US" sz="2000" b="1" spc="10" dirty="0" smtClean="0">
                <a:solidFill>
                  <a:srgbClr val="C00000"/>
                </a:solidFill>
              </a:rPr>
              <a:t>Rainbow Scientific</a:t>
            </a:r>
            <a:endParaRPr lang="en-US" sz="2000" spc="10" dirty="0">
              <a:solidFill>
                <a:srgbClr val="000000"/>
              </a:solidFill>
            </a:endParaRPr>
          </a:p>
          <a:p>
            <a:pPr marL="287338" indent="-304800">
              <a:spcBef>
                <a:spcPts val="600"/>
              </a:spcBef>
              <a:buSzPct val="100000"/>
              <a:defRPr/>
            </a:pPr>
            <a:r>
              <a:rPr lang="en-US" sz="2000" spc="10" dirty="0" smtClean="0">
                <a:solidFill>
                  <a:srgbClr val="000000"/>
                </a:solidFill>
              </a:rPr>
              <a:t>The </a:t>
            </a:r>
            <a:r>
              <a:rPr lang="en-US" sz="2000" spc="10" dirty="0">
                <a:solidFill>
                  <a:srgbClr val="000000"/>
                </a:solidFill>
              </a:rPr>
              <a:t>Outstanding Technologist </a:t>
            </a:r>
            <a:r>
              <a:rPr lang="en-US" sz="2000" spc="10" dirty="0" smtClean="0">
                <a:solidFill>
                  <a:srgbClr val="000000"/>
                </a:solidFill>
              </a:rPr>
              <a:t>Award…………</a:t>
            </a:r>
            <a:r>
              <a:rPr lang="en-US" sz="2000" b="1" spc="10" dirty="0" smtClean="0">
                <a:solidFill>
                  <a:srgbClr val="C00000"/>
                </a:solidFill>
              </a:rPr>
              <a:t>Leica Biosystems</a:t>
            </a:r>
            <a:r>
              <a:rPr lang="en-US" sz="2000" spc="10" dirty="0" smtClean="0">
                <a:solidFill>
                  <a:srgbClr val="000000"/>
                </a:solidFill>
              </a:rPr>
              <a:t> </a:t>
            </a:r>
            <a:endParaRPr lang="en-US" sz="2000" spc="10" dirty="0">
              <a:solidFill>
                <a:srgbClr val="000000"/>
              </a:solidFill>
            </a:endParaRPr>
          </a:p>
          <a:p>
            <a:pPr marL="287338" indent="-304800">
              <a:spcBef>
                <a:spcPts val="600"/>
              </a:spcBef>
              <a:buSzPct val="100000"/>
              <a:defRPr/>
            </a:pPr>
            <a:r>
              <a:rPr lang="en-US" sz="2000" spc="10" dirty="0" smtClean="0">
                <a:solidFill>
                  <a:srgbClr val="000000"/>
                </a:solidFill>
              </a:rPr>
              <a:t>The Student Research) Award…………………</a:t>
            </a:r>
            <a:r>
              <a:rPr lang="en-US" sz="2000" b="1" spc="10" dirty="0" smtClean="0">
                <a:solidFill>
                  <a:schemeClr val="accent6">
                    <a:lumMod val="75000"/>
                  </a:schemeClr>
                </a:solidFill>
              </a:rPr>
              <a:t>(AGT)</a:t>
            </a:r>
          </a:p>
          <a:p>
            <a:pPr marL="287338" indent="-304800">
              <a:spcBef>
                <a:spcPts val="600"/>
              </a:spcBef>
              <a:buSzPct val="100000"/>
              <a:defRPr/>
            </a:pPr>
            <a:r>
              <a:rPr lang="en-US" sz="2000" spc="10" dirty="0" smtClean="0">
                <a:solidFill>
                  <a:srgbClr val="000000"/>
                </a:solidFill>
              </a:rPr>
              <a:t>The </a:t>
            </a:r>
            <a:r>
              <a:rPr lang="en-US" sz="2000" spc="10" dirty="0">
                <a:solidFill>
                  <a:srgbClr val="000000"/>
                </a:solidFill>
              </a:rPr>
              <a:t>Lifetime Achievement </a:t>
            </a:r>
            <a:r>
              <a:rPr lang="en-US" sz="2000" spc="10" dirty="0" smtClean="0">
                <a:solidFill>
                  <a:srgbClr val="000000"/>
                </a:solidFill>
              </a:rPr>
              <a:t>Award……………...</a:t>
            </a:r>
            <a:r>
              <a:rPr lang="en-US" sz="2000" b="1" spc="10" dirty="0" smtClean="0">
                <a:solidFill>
                  <a:schemeClr val="accent6">
                    <a:lumMod val="75000"/>
                  </a:schemeClr>
                </a:solidFill>
              </a:rPr>
              <a:t>(AGT)</a:t>
            </a:r>
            <a:endParaRPr lang="en-US" sz="2000" b="1" spc="10" dirty="0">
              <a:solidFill>
                <a:schemeClr val="accent6">
                  <a:lumMod val="75000"/>
                </a:schemeClr>
              </a:solidFill>
            </a:endParaRPr>
          </a:p>
          <a:p>
            <a:pPr marL="287338" indent="-304800">
              <a:spcBef>
                <a:spcPts val="600"/>
              </a:spcBef>
              <a:buSzPct val="100000"/>
              <a:defRPr/>
            </a:pPr>
            <a:endParaRPr lang="en-US" sz="2000" spc="10" dirty="0">
              <a:solidFill>
                <a:srgbClr val="000000"/>
              </a:solidFill>
            </a:endParaRPr>
          </a:p>
          <a:p>
            <a:pPr marL="287338" indent="-304800">
              <a:spcBef>
                <a:spcPts val="600"/>
              </a:spcBef>
              <a:buSzPct val="100000"/>
              <a:defRPr/>
            </a:pPr>
            <a:endParaRPr lang="en-US" sz="2000" spc="10" dirty="0"/>
          </a:p>
        </p:txBody>
      </p:sp>
      <p:pic>
        <p:nvPicPr>
          <p:cNvPr id="8" name="Content Placeholder 2"/>
          <p:cNvPicPr>
            <a:picLocks noChangeAspect="1"/>
          </p:cNvPicPr>
          <p:nvPr/>
        </p:nvPicPr>
        <p:blipFill rotWithShape="1">
          <a:blip r:embed="rId3"/>
          <a:srcRect l="36568" t="10396" r="37807" b="65786"/>
          <a:stretch/>
        </p:blipFill>
        <p:spPr>
          <a:xfrm>
            <a:off x="7717161" y="1"/>
            <a:ext cx="1426839" cy="899652"/>
          </a:xfrm>
          <a:prstGeom prst="rect">
            <a:avLst/>
          </a:prstGeom>
        </p:spPr>
      </p:pic>
    </p:spTree>
    <p:extLst>
      <p:ext uri="{BB962C8B-B14F-4D97-AF65-F5344CB8AC3E}">
        <p14:creationId xmlns:p14="http://schemas.microsoft.com/office/powerpoint/2010/main" val="39485299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485017" y="6336936"/>
            <a:ext cx="285750" cy="30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3"/>
          <p:cNvSpPr txBox="1">
            <a:spLocks noGrp="1" noChangeArrowheads="1"/>
          </p:cNvSpPr>
          <p:nvPr>
            <p:ph type="title"/>
          </p:nvPr>
        </p:nvSpPr>
        <p:spPr bwMode="auto">
          <a:xfrm>
            <a:off x="1198681" y="205931"/>
            <a:ext cx="6518480" cy="1143000"/>
          </a:xfrm>
          <a:prstGeom prst="rect">
            <a:avLst/>
          </a:prstGeom>
          <a:noFill/>
          <a:ln w="9525">
            <a:noFill/>
            <a:miter lim="800000"/>
            <a:headEnd/>
            <a:tailEnd/>
          </a:ln>
        </p:spPr>
        <p:txBody>
          <a:bodyPr vert="horz" wrap="square" lIns="92075" tIns="46038" rIns="92075" bIns="46038" numCol="1" rtlCol="0" anchor="ctr" anchorCtr="0" compatLnSpc="1">
            <a:prstTxWarp prst="textNoShape">
              <a:avLst/>
            </a:prstTxWarp>
            <a:normAutofit/>
          </a:bodyPr>
          <a:lstStyle/>
          <a:p>
            <a:pPr fontAlgn="base">
              <a:lnSpc>
                <a:spcPct val="100000"/>
              </a:lnSpc>
              <a:spcAft>
                <a:spcPct val="0"/>
              </a:spcAft>
              <a:defRPr/>
            </a:pPr>
            <a:r>
              <a:rPr lang="en-US" b="1" kern="0" dirty="0" smtClean="0">
                <a:solidFill>
                  <a:srgbClr val="09397D"/>
                </a:solidFill>
              </a:rPr>
              <a:t>FGT awards &amp; scholarships</a:t>
            </a:r>
            <a:endParaRPr lang="en-US" b="1" kern="0" dirty="0">
              <a:solidFill>
                <a:srgbClr val="09397D"/>
              </a:solidFill>
            </a:endParaRPr>
          </a:p>
        </p:txBody>
      </p:sp>
      <p:sp>
        <p:nvSpPr>
          <p:cNvPr id="12" name="Rectangle 3"/>
          <p:cNvSpPr txBox="1">
            <a:spLocks noChangeArrowheads="1"/>
          </p:cNvSpPr>
          <p:nvPr/>
        </p:nvSpPr>
        <p:spPr>
          <a:xfrm>
            <a:off x="990600" y="1981200"/>
            <a:ext cx="7439980" cy="4246346"/>
          </a:xfrm>
          <a:prstGeom prst="rect">
            <a:avLst/>
          </a:prstGeom>
        </p:spPr>
        <p:txBody>
          <a:bodyPr vert="horz" lIns="0" tIns="0" rIns="0" bIns="0" rtlCol="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7338" indent="-304800">
              <a:spcBef>
                <a:spcPts val="2400"/>
              </a:spcBef>
              <a:buSzPct val="100000"/>
              <a:defRPr/>
            </a:pPr>
            <a:r>
              <a:rPr lang="en-US" sz="2600" spc="10" dirty="0" smtClean="0">
                <a:solidFill>
                  <a:srgbClr val="000000"/>
                </a:solidFill>
              </a:rPr>
              <a:t>If you are interested in donating to the FGT and/or sponsoring an award, please contact a member of the Board of Trustees.</a:t>
            </a:r>
          </a:p>
          <a:p>
            <a:pPr marL="287338" indent="-304800">
              <a:spcBef>
                <a:spcPts val="2400"/>
              </a:spcBef>
              <a:buSzPct val="100000"/>
              <a:defRPr/>
            </a:pPr>
            <a:r>
              <a:rPr lang="en-US" sz="2600" spc="10" dirty="0" smtClean="0">
                <a:solidFill>
                  <a:srgbClr val="000000"/>
                </a:solidFill>
              </a:rPr>
              <a:t>The monies donated are </a:t>
            </a:r>
            <a:r>
              <a:rPr lang="en-US" sz="2600" spc="10" dirty="0">
                <a:solidFill>
                  <a:srgbClr val="000000"/>
                </a:solidFill>
              </a:rPr>
              <a:t>returned to the genetics community as all Board </a:t>
            </a:r>
            <a:r>
              <a:rPr lang="en-US" sz="2600" spc="10" dirty="0" smtClean="0">
                <a:solidFill>
                  <a:srgbClr val="000000"/>
                </a:solidFill>
              </a:rPr>
              <a:t>of Directors and </a:t>
            </a:r>
            <a:r>
              <a:rPr lang="en-US" sz="2600" spc="10" dirty="0">
                <a:solidFill>
                  <a:srgbClr val="000000"/>
                </a:solidFill>
              </a:rPr>
              <a:t>administrative positions are </a:t>
            </a:r>
            <a:r>
              <a:rPr lang="en-US" sz="2600" spc="10" dirty="0" smtClean="0">
                <a:solidFill>
                  <a:srgbClr val="000000"/>
                </a:solidFill>
              </a:rPr>
              <a:t>voluntary.</a:t>
            </a:r>
            <a:endParaRPr lang="en-US" sz="2600" spc="10" dirty="0">
              <a:solidFill>
                <a:srgbClr val="000000"/>
              </a:solidFill>
            </a:endParaRPr>
          </a:p>
          <a:p>
            <a:pPr marL="287338" indent="-304800">
              <a:spcBef>
                <a:spcPts val="2400"/>
              </a:spcBef>
              <a:buSzPct val="100000"/>
              <a:defRPr/>
            </a:pPr>
            <a:r>
              <a:rPr lang="en-US" sz="2600" spc="10" dirty="0" smtClean="0">
                <a:solidFill>
                  <a:srgbClr val="000000"/>
                </a:solidFill>
              </a:rPr>
              <a:t>Additionally, FGT has hosted a silent auction fund raiser and is considering other fund raising opportunities. </a:t>
            </a:r>
          </a:p>
          <a:p>
            <a:pPr marL="287338" indent="-304800">
              <a:spcBef>
                <a:spcPts val="2400"/>
              </a:spcBef>
              <a:buSzPct val="100000"/>
              <a:defRPr/>
            </a:pPr>
            <a:endParaRPr lang="en-US" sz="2600" spc="10" dirty="0"/>
          </a:p>
        </p:txBody>
      </p:sp>
      <p:pic>
        <p:nvPicPr>
          <p:cNvPr id="8" name="Content Placeholder 2"/>
          <p:cNvPicPr>
            <a:picLocks noChangeAspect="1"/>
          </p:cNvPicPr>
          <p:nvPr/>
        </p:nvPicPr>
        <p:blipFill rotWithShape="1">
          <a:blip r:embed="rId3"/>
          <a:srcRect l="36568" t="10396" r="37807" b="65786"/>
          <a:stretch/>
        </p:blipFill>
        <p:spPr>
          <a:xfrm>
            <a:off x="7717161" y="1"/>
            <a:ext cx="1426839" cy="899652"/>
          </a:xfrm>
          <a:prstGeom prst="rect">
            <a:avLst/>
          </a:prstGeom>
        </p:spPr>
      </p:pic>
    </p:spTree>
    <p:extLst>
      <p:ext uri="{BB962C8B-B14F-4D97-AF65-F5344CB8AC3E}">
        <p14:creationId xmlns:p14="http://schemas.microsoft.com/office/powerpoint/2010/main" val="38994373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485017" y="6336936"/>
            <a:ext cx="285750" cy="30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3"/>
          <p:cNvSpPr txBox="1">
            <a:spLocks noGrp="1" noChangeArrowheads="1"/>
          </p:cNvSpPr>
          <p:nvPr>
            <p:ph type="title"/>
          </p:nvPr>
        </p:nvSpPr>
        <p:spPr bwMode="auto">
          <a:xfrm>
            <a:off x="1198681" y="205931"/>
            <a:ext cx="6518480" cy="1143000"/>
          </a:xfrm>
          <a:prstGeom prst="rect">
            <a:avLst/>
          </a:prstGeom>
          <a:noFill/>
          <a:ln w="9525">
            <a:noFill/>
            <a:miter lim="800000"/>
            <a:headEnd/>
            <a:tailEnd/>
          </a:ln>
        </p:spPr>
        <p:txBody>
          <a:bodyPr vert="horz" wrap="square" lIns="92075" tIns="46038" rIns="92075" bIns="46038" numCol="1" rtlCol="0" anchor="ctr" anchorCtr="0" compatLnSpc="1">
            <a:prstTxWarp prst="textNoShape">
              <a:avLst/>
            </a:prstTxWarp>
            <a:normAutofit/>
          </a:bodyPr>
          <a:lstStyle/>
          <a:p>
            <a:pPr fontAlgn="base">
              <a:lnSpc>
                <a:spcPct val="100000"/>
              </a:lnSpc>
              <a:spcAft>
                <a:spcPct val="0"/>
              </a:spcAft>
              <a:defRPr/>
            </a:pPr>
            <a:r>
              <a:rPr lang="en-US" b="1" kern="0" dirty="0" smtClean="0">
                <a:solidFill>
                  <a:srgbClr val="09397D"/>
                </a:solidFill>
              </a:rPr>
              <a:t>FGT Publications</a:t>
            </a:r>
            <a:endParaRPr lang="en-US" b="1" kern="0" dirty="0">
              <a:solidFill>
                <a:srgbClr val="09397D"/>
              </a:solidFill>
            </a:endParaRPr>
          </a:p>
        </p:txBody>
      </p:sp>
      <p:sp>
        <p:nvSpPr>
          <p:cNvPr id="12" name="Rectangle 3"/>
          <p:cNvSpPr txBox="1">
            <a:spLocks noChangeArrowheads="1"/>
          </p:cNvSpPr>
          <p:nvPr/>
        </p:nvSpPr>
        <p:spPr>
          <a:xfrm>
            <a:off x="1905000" y="1989078"/>
            <a:ext cx="5410200" cy="4652658"/>
          </a:xfrm>
          <a:prstGeom prst="rect">
            <a:avLst/>
          </a:prstGeom>
        </p:spPr>
        <p:txBody>
          <a:bodyPr vert="horz" lIns="0" tIns="0" rIns="0" bIns="0" rtlCol="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7338" indent="-304800">
              <a:spcBef>
                <a:spcPts val="2400"/>
              </a:spcBef>
              <a:buSzPct val="100000"/>
              <a:defRPr/>
            </a:pPr>
            <a:r>
              <a:rPr lang="en-US" sz="2600" spc="10" dirty="0" smtClean="0">
                <a:solidFill>
                  <a:srgbClr val="000000"/>
                </a:solidFill>
              </a:rPr>
              <a:t>Cytogenetic Study Guide</a:t>
            </a:r>
          </a:p>
          <a:p>
            <a:pPr marL="287338" indent="-304800">
              <a:spcBef>
                <a:spcPts val="2400"/>
              </a:spcBef>
              <a:buSzPct val="100000"/>
              <a:defRPr/>
            </a:pPr>
            <a:endParaRPr lang="en-US" sz="2600" spc="10" dirty="0" smtClean="0">
              <a:solidFill>
                <a:srgbClr val="000000"/>
              </a:solidFill>
            </a:endParaRPr>
          </a:p>
          <a:p>
            <a:pPr marL="287338" indent="-304800">
              <a:spcBef>
                <a:spcPts val="2400"/>
              </a:spcBef>
              <a:buSzPct val="100000"/>
              <a:defRPr/>
            </a:pPr>
            <a:r>
              <a:rPr lang="en-US" sz="2600" spc="10" dirty="0" smtClean="0">
                <a:solidFill>
                  <a:srgbClr val="000000"/>
                </a:solidFill>
              </a:rPr>
              <a:t>Molecular Study Guide</a:t>
            </a:r>
          </a:p>
          <a:p>
            <a:pPr marL="287338" indent="-304800">
              <a:spcBef>
                <a:spcPts val="2400"/>
              </a:spcBef>
              <a:buSzPct val="100000"/>
              <a:defRPr/>
            </a:pPr>
            <a:endParaRPr lang="en-US" sz="2600" spc="10" dirty="0">
              <a:solidFill>
                <a:srgbClr val="000000"/>
              </a:solidFill>
            </a:endParaRPr>
          </a:p>
          <a:p>
            <a:pPr marL="287338" indent="-304800">
              <a:spcBef>
                <a:spcPts val="2400"/>
              </a:spcBef>
              <a:buSzPct val="100000"/>
              <a:defRPr/>
            </a:pPr>
            <a:r>
              <a:rPr lang="en-US" sz="2600" spc="10" dirty="0" smtClean="0">
                <a:solidFill>
                  <a:srgbClr val="000000"/>
                </a:solidFill>
              </a:rPr>
              <a:t>For sale by contacting rrink53@gmail.com</a:t>
            </a:r>
            <a:endParaRPr lang="en-US" sz="2600" spc="10" dirty="0">
              <a:solidFill>
                <a:srgbClr val="000000"/>
              </a:solidFill>
            </a:endParaRPr>
          </a:p>
          <a:p>
            <a:pPr marL="0" indent="0">
              <a:spcBef>
                <a:spcPts val="2400"/>
              </a:spcBef>
              <a:buSzPct val="100000"/>
              <a:buNone/>
              <a:defRPr/>
            </a:pPr>
            <a:endParaRPr lang="en-US" sz="2600" spc="10" dirty="0"/>
          </a:p>
        </p:txBody>
      </p:sp>
      <p:pic>
        <p:nvPicPr>
          <p:cNvPr id="8" name="Content Placeholder 2"/>
          <p:cNvPicPr>
            <a:picLocks noChangeAspect="1"/>
          </p:cNvPicPr>
          <p:nvPr/>
        </p:nvPicPr>
        <p:blipFill rotWithShape="1">
          <a:blip r:embed="rId3"/>
          <a:srcRect l="36568" t="10396" r="37807" b="65786"/>
          <a:stretch/>
        </p:blipFill>
        <p:spPr>
          <a:xfrm>
            <a:off x="7717161" y="1"/>
            <a:ext cx="1426839" cy="899652"/>
          </a:xfrm>
          <a:prstGeom prst="rect">
            <a:avLst/>
          </a:prstGeom>
        </p:spPr>
      </p:pic>
    </p:spTree>
    <p:extLst>
      <p:ext uri="{BB962C8B-B14F-4D97-AF65-F5344CB8AC3E}">
        <p14:creationId xmlns:p14="http://schemas.microsoft.com/office/powerpoint/2010/main" val="18221617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485017" y="6336936"/>
            <a:ext cx="285750" cy="30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3"/>
          <p:cNvSpPr txBox="1">
            <a:spLocks noGrp="1" noChangeArrowheads="1"/>
          </p:cNvSpPr>
          <p:nvPr>
            <p:ph type="title"/>
          </p:nvPr>
        </p:nvSpPr>
        <p:spPr bwMode="auto">
          <a:xfrm>
            <a:off x="982755" y="762000"/>
            <a:ext cx="6788012" cy="1143000"/>
          </a:xfrm>
          <a:prstGeom prst="rect">
            <a:avLst/>
          </a:prstGeom>
          <a:noFill/>
          <a:ln w="9525">
            <a:noFill/>
            <a:miter lim="800000"/>
            <a:headEnd/>
            <a:tailEnd/>
          </a:ln>
        </p:spPr>
        <p:txBody>
          <a:bodyPr vert="horz" wrap="square" lIns="92075" tIns="46038" rIns="92075" bIns="46038" numCol="1" rtlCol="0" anchor="ctr" anchorCtr="0" compatLnSpc="1">
            <a:prstTxWarp prst="textNoShape">
              <a:avLst/>
            </a:prstTxWarp>
            <a:normAutofit fontScale="90000"/>
          </a:bodyPr>
          <a:lstStyle/>
          <a:p>
            <a:pPr fontAlgn="base">
              <a:lnSpc>
                <a:spcPct val="100000"/>
              </a:lnSpc>
              <a:spcAft>
                <a:spcPct val="0"/>
              </a:spcAft>
              <a:defRPr/>
            </a:pPr>
            <a:r>
              <a:rPr lang="en-US" b="1" kern="0" dirty="0" smtClean="0">
                <a:solidFill>
                  <a:srgbClr val="09397D"/>
                </a:solidFill>
              </a:rPr>
              <a:t>FGT Sponsored Educational Opportunities</a:t>
            </a:r>
            <a:br>
              <a:rPr lang="en-US" b="1" kern="0" dirty="0" smtClean="0">
                <a:solidFill>
                  <a:srgbClr val="09397D"/>
                </a:solidFill>
              </a:rPr>
            </a:br>
            <a:r>
              <a:rPr lang="en-US" sz="2900" b="1" kern="0" dirty="0">
                <a:solidFill>
                  <a:srgbClr val="09397D"/>
                </a:solidFill>
              </a:rPr>
              <a:t/>
            </a:r>
            <a:br>
              <a:rPr lang="en-US" sz="2900" b="1" kern="0" dirty="0">
                <a:solidFill>
                  <a:srgbClr val="09397D"/>
                </a:solidFill>
              </a:rPr>
            </a:br>
            <a:r>
              <a:rPr lang="en-US" sz="2900" b="1" spc="10" dirty="0">
                <a:solidFill>
                  <a:srgbClr val="000000"/>
                </a:solidFill>
              </a:rPr>
              <a:t>The Southeastern Regional Genetics </a:t>
            </a:r>
            <a:r>
              <a:rPr lang="en-US" sz="2900" b="1" spc="10" dirty="0" smtClean="0">
                <a:solidFill>
                  <a:srgbClr val="000000"/>
                </a:solidFill>
              </a:rPr>
              <a:t>Conference</a:t>
            </a:r>
            <a:endParaRPr lang="en-US" sz="2900" b="1" kern="0" dirty="0">
              <a:solidFill>
                <a:srgbClr val="09397D"/>
              </a:solidFill>
            </a:endParaRPr>
          </a:p>
        </p:txBody>
      </p:sp>
      <p:sp>
        <p:nvSpPr>
          <p:cNvPr id="12" name="Rectangle 3"/>
          <p:cNvSpPr txBox="1">
            <a:spLocks noChangeArrowheads="1"/>
          </p:cNvSpPr>
          <p:nvPr/>
        </p:nvSpPr>
        <p:spPr>
          <a:xfrm>
            <a:off x="304800" y="2438400"/>
            <a:ext cx="8686799" cy="3789146"/>
          </a:xfrm>
          <a:prstGeom prst="rect">
            <a:avLst/>
          </a:prstGeom>
        </p:spPr>
        <p:txBody>
          <a:bodyPr vert="horz" lIns="0" tIns="0" rIns="0" bIns="0" rtlCol="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7338" indent="-304800">
              <a:spcBef>
                <a:spcPts val="2400"/>
              </a:spcBef>
              <a:buSzPct val="100000"/>
              <a:defRPr/>
            </a:pPr>
            <a:r>
              <a:rPr lang="en-US" sz="2200" spc="10" dirty="0" smtClean="0">
                <a:solidFill>
                  <a:srgbClr val="000000"/>
                </a:solidFill>
              </a:rPr>
              <a:t>Hosted annually at a southeastern site in Septembe</a:t>
            </a:r>
            <a:r>
              <a:rPr lang="en-US" sz="2200" spc="10" dirty="0">
                <a:solidFill>
                  <a:srgbClr val="000000"/>
                </a:solidFill>
              </a:rPr>
              <a:t>r</a:t>
            </a:r>
            <a:r>
              <a:rPr lang="en-US" sz="2200" spc="10" dirty="0" smtClean="0">
                <a:solidFill>
                  <a:srgbClr val="000000"/>
                </a:solidFill>
              </a:rPr>
              <a:t>, offering at least 8 approved educational contact hours.</a:t>
            </a:r>
          </a:p>
          <a:p>
            <a:pPr marL="0" indent="0" algn="ctr">
              <a:spcBef>
                <a:spcPts val="2400"/>
              </a:spcBef>
              <a:buSzPct val="100000"/>
              <a:buNone/>
              <a:defRPr/>
            </a:pPr>
            <a:r>
              <a:rPr lang="en-US" sz="2000" spc="10" dirty="0" smtClean="0">
                <a:solidFill>
                  <a:srgbClr val="000000"/>
                </a:solidFill>
              </a:rPr>
              <a:t>SAVE the DATE</a:t>
            </a:r>
            <a:endParaRPr lang="en-US" sz="2000" spc="10" dirty="0">
              <a:solidFill>
                <a:srgbClr val="000000"/>
              </a:solidFill>
            </a:endParaRPr>
          </a:p>
          <a:p>
            <a:pPr marL="0" indent="0" algn="ctr">
              <a:spcBef>
                <a:spcPts val="2400"/>
              </a:spcBef>
              <a:buSzPct val="100000"/>
              <a:buNone/>
              <a:defRPr/>
            </a:pPr>
            <a:r>
              <a:rPr lang="en-US" sz="2000" b="1" spc="10" dirty="0" smtClean="0">
                <a:solidFill>
                  <a:srgbClr val="000000"/>
                </a:solidFill>
              </a:rPr>
              <a:t>Friday, September 21 </a:t>
            </a:r>
          </a:p>
          <a:p>
            <a:pPr marL="382588" lvl="1" indent="0" algn="ctr">
              <a:spcBef>
                <a:spcPts val="2400"/>
              </a:spcBef>
              <a:buSzPct val="100000"/>
              <a:buNone/>
              <a:defRPr/>
            </a:pPr>
            <a:r>
              <a:rPr lang="en-US" sz="1600" spc="10" dirty="0" smtClean="0">
                <a:solidFill>
                  <a:srgbClr val="000000"/>
                </a:solidFill>
              </a:rPr>
              <a:t>at the </a:t>
            </a:r>
          </a:p>
          <a:p>
            <a:pPr marL="382588" lvl="1" indent="0" algn="ctr">
              <a:spcBef>
                <a:spcPts val="2400"/>
              </a:spcBef>
              <a:buSzPct val="100000"/>
              <a:buNone/>
              <a:defRPr/>
            </a:pPr>
            <a:r>
              <a:rPr lang="en-US" sz="2000" b="1" spc="10" dirty="0" smtClean="0">
                <a:solidFill>
                  <a:srgbClr val="000000"/>
                </a:solidFill>
              </a:rPr>
              <a:t>Alpharetta Marriott,  Alpharetta, Georgia</a:t>
            </a:r>
            <a:r>
              <a:rPr lang="en-US" sz="2000" spc="10" dirty="0" smtClean="0">
                <a:solidFill>
                  <a:srgbClr val="000000"/>
                </a:solidFill>
              </a:rPr>
              <a:t>, </a:t>
            </a:r>
          </a:p>
          <a:p>
            <a:pPr marL="382588" lvl="1" indent="0" algn="ctr">
              <a:spcBef>
                <a:spcPts val="2400"/>
              </a:spcBef>
              <a:buSzPct val="100000"/>
              <a:buNone/>
              <a:defRPr/>
            </a:pPr>
            <a:r>
              <a:rPr lang="en-US" sz="2000" spc="10" dirty="0" smtClean="0">
                <a:solidFill>
                  <a:srgbClr val="000000"/>
                </a:solidFill>
              </a:rPr>
              <a:t>additionally sponsored by CSI Laboratories.  </a:t>
            </a:r>
          </a:p>
          <a:p>
            <a:pPr marL="382588" lvl="1" indent="0" algn="ctr">
              <a:spcBef>
                <a:spcPts val="2400"/>
              </a:spcBef>
              <a:buSzPct val="100000"/>
              <a:buNone/>
              <a:defRPr/>
            </a:pPr>
            <a:r>
              <a:rPr lang="en-US" sz="1600" spc="10" dirty="0" smtClean="0">
                <a:solidFill>
                  <a:srgbClr val="000000"/>
                </a:solidFill>
              </a:rPr>
              <a:t>Contact </a:t>
            </a:r>
            <a:r>
              <a:rPr lang="en-US" sz="1600" spc="10" dirty="0">
                <a:solidFill>
                  <a:srgbClr val="000000"/>
                </a:solidFill>
              </a:rPr>
              <a:t>Erica Phillips, </a:t>
            </a:r>
            <a:r>
              <a:rPr lang="en-US" sz="1600" spc="10" dirty="0" smtClean="0">
                <a:solidFill>
                  <a:srgbClr val="000000"/>
                </a:solidFill>
                <a:hlinkClick r:id="rId3"/>
              </a:rPr>
              <a:t>erica.owens@duke.edu</a:t>
            </a:r>
            <a:r>
              <a:rPr lang="en-US" sz="1600" spc="10" dirty="0" smtClean="0">
                <a:solidFill>
                  <a:srgbClr val="000000"/>
                </a:solidFill>
              </a:rPr>
              <a:t>, </a:t>
            </a:r>
            <a:r>
              <a:rPr lang="en-US" sz="1600" spc="10" dirty="0">
                <a:solidFill>
                  <a:srgbClr val="000000"/>
                </a:solidFill>
              </a:rPr>
              <a:t>for further information and registration.</a:t>
            </a:r>
          </a:p>
          <a:p>
            <a:pPr marL="382588" lvl="1" indent="0" algn="ctr">
              <a:spcBef>
                <a:spcPts val="2400"/>
              </a:spcBef>
              <a:buSzPct val="100000"/>
              <a:buNone/>
              <a:defRPr/>
            </a:pPr>
            <a:endParaRPr lang="en-US" sz="2200" spc="10" dirty="0" smtClean="0">
              <a:solidFill>
                <a:srgbClr val="000000"/>
              </a:solidFill>
            </a:endParaRPr>
          </a:p>
        </p:txBody>
      </p:sp>
      <p:pic>
        <p:nvPicPr>
          <p:cNvPr id="5" name="Content Placeholder 2"/>
          <p:cNvPicPr>
            <a:picLocks noChangeAspect="1"/>
          </p:cNvPicPr>
          <p:nvPr/>
        </p:nvPicPr>
        <p:blipFill rotWithShape="1">
          <a:blip r:embed="rId4"/>
          <a:srcRect l="36568" t="10396" r="37807" b="65786"/>
          <a:stretch/>
        </p:blipFill>
        <p:spPr>
          <a:xfrm>
            <a:off x="7717161" y="1"/>
            <a:ext cx="1426839" cy="899652"/>
          </a:xfrm>
          <a:prstGeom prst="rect">
            <a:avLst/>
          </a:prstGeom>
        </p:spPr>
      </p:pic>
    </p:spTree>
    <p:extLst>
      <p:ext uri="{BB962C8B-B14F-4D97-AF65-F5344CB8AC3E}">
        <p14:creationId xmlns:p14="http://schemas.microsoft.com/office/powerpoint/2010/main" val="2050703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485017" y="6336936"/>
            <a:ext cx="285750" cy="30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3"/>
          <p:cNvSpPr txBox="1">
            <a:spLocks noGrp="1" noChangeArrowheads="1"/>
          </p:cNvSpPr>
          <p:nvPr>
            <p:ph type="title"/>
          </p:nvPr>
        </p:nvSpPr>
        <p:spPr bwMode="auto">
          <a:xfrm>
            <a:off x="608371" y="1066800"/>
            <a:ext cx="7108790" cy="1143000"/>
          </a:xfrm>
          <a:prstGeom prst="rect">
            <a:avLst/>
          </a:prstGeom>
          <a:noFill/>
          <a:ln w="9525">
            <a:noFill/>
            <a:miter lim="800000"/>
            <a:headEnd/>
            <a:tailEnd/>
          </a:ln>
        </p:spPr>
        <p:txBody>
          <a:bodyPr vert="horz" wrap="square" lIns="92075" tIns="46038" rIns="92075" bIns="46038" numCol="1" rtlCol="0" anchor="ctr" anchorCtr="0" compatLnSpc="1">
            <a:prstTxWarp prst="textNoShape">
              <a:avLst/>
            </a:prstTxWarp>
            <a:normAutofit fontScale="90000"/>
          </a:bodyPr>
          <a:lstStyle/>
          <a:p>
            <a:pPr fontAlgn="base">
              <a:lnSpc>
                <a:spcPct val="100000"/>
              </a:lnSpc>
              <a:spcAft>
                <a:spcPct val="0"/>
              </a:spcAft>
              <a:defRPr/>
            </a:pPr>
            <a:r>
              <a:rPr lang="en-US" b="1" kern="0" dirty="0" smtClean="0">
                <a:solidFill>
                  <a:srgbClr val="09397D"/>
                </a:solidFill>
              </a:rPr>
              <a:t>FGT Sponsored Educational Opportunities</a:t>
            </a:r>
            <a:br>
              <a:rPr lang="en-US" b="1" kern="0" dirty="0" smtClean="0">
                <a:solidFill>
                  <a:srgbClr val="09397D"/>
                </a:solidFill>
              </a:rPr>
            </a:br>
            <a:r>
              <a:rPr lang="en-US" b="1" kern="0" dirty="0" smtClean="0">
                <a:solidFill>
                  <a:srgbClr val="09397D"/>
                </a:solidFill>
              </a:rPr>
              <a:t/>
            </a:r>
            <a:br>
              <a:rPr lang="en-US" b="1" kern="0" dirty="0" smtClean="0">
                <a:solidFill>
                  <a:srgbClr val="09397D"/>
                </a:solidFill>
              </a:rPr>
            </a:br>
            <a:r>
              <a:rPr lang="en-US" sz="2900" b="1" kern="0" dirty="0">
                <a:solidFill>
                  <a:srgbClr val="09397D"/>
                </a:solidFill>
              </a:rPr>
              <a:t/>
            </a:r>
            <a:br>
              <a:rPr lang="en-US" sz="2900" b="1" kern="0" dirty="0">
                <a:solidFill>
                  <a:srgbClr val="09397D"/>
                </a:solidFill>
              </a:rPr>
            </a:br>
            <a:r>
              <a:rPr lang="en-US" sz="2900" b="1" spc="10" dirty="0">
                <a:solidFill>
                  <a:srgbClr val="000000"/>
                </a:solidFill>
              </a:rPr>
              <a:t>The </a:t>
            </a:r>
            <a:r>
              <a:rPr lang="en-US" sz="2900" b="1" spc="10" dirty="0" smtClean="0">
                <a:solidFill>
                  <a:srgbClr val="000000"/>
                </a:solidFill>
              </a:rPr>
              <a:t>Pacific Southwestern </a:t>
            </a:r>
            <a:r>
              <a:rPr lang="en-US" sz="2900" b="1" spc="10" dirty="0">
                <a:solidFill>
                  <a:srgbClr val="000000"/>
                </a:solidFill>
              </a:rPr>
              <a:t>Regional Genetics </a:t>
            </a:r>
            <a:r>
              <a:rPr lang="en-US" sz="2900" b="1" spc="10" dirty="0" smtClean="0">
                <a:solidFill>
                  <a:srgbClr val="000000"/>
                </a:solidFill>
              </a:rPr>
              <a:t>Conference</a:t>
            </a:r>
            <a:endParaRPr lang="en-US" sz="2900" b="1" kern="0" dirty="0">
              <a:solidFill>
                <a:srgbClr val="09397D"/>
              </a:solidFill>
            </a:endParaRPr>
          </a:p>
        </p:txBody>
      </p:sp>
      <p:sp>
        <p:nvSpPr>
          <p:cNvPr id="12" name="Rectangle 3"/>
          <p:cNvSpPr txBox="1">
            <a:spLocks noChangeArrowheads="1"/>
          </p:cNvSpPr>
          <p:nvPr/>
        </p:nvSpPr>
        <p:spPr>
          <a:xfrm>
            <a:off x="424462" y="3125973"/>
            <a:ext cx="8362336" cy="3363363"/>
          </a:xfrm>
          <a:prstGeom prst="rect">
            <a:avLst/>
          </a:prstGeom>
        </p:spPr>
        <p:txBody>
          <a:bodyPr vert="horz" lIns="0" tIns="0" rIns="0" bIns="0" rtlCol="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2400"/>
              </a:spcBef>
              <a:buSzPct val="100000"/>
              <a:buNone/>
              <a:defRPr/>
            </a:pPr>
            <a:r>
              <a:rPr lang="en-US" sz="2200" spc="10" dirty="0" smtClean="0">
                <a:solidFill>
                  <a:srgbClr val="000000"/>
                </a:solidFill>
              </a:rPr>
              <a:t>Hosted annually at a western site (generally southern California) between March-May, offering at least 8 approved educational contact hours.</a:t>
            </a:r>
          </a:p>
          <a:p>
            <a:pPr marL="0" indent="0" algn="ctr">
              <a:spcBef>
                <a:spcPts val="2400"/>
              </a:spcBef>
              <a:buSzPct val="100000"/>
              <a:buNone/>
              <a:defRPr/>
            </a:pPr>
            <a:r>
              <a:rPr lang="en-US" sz="2200" spc="10" dirty="0" smtClean="0">
                <a:solidFill>
                  <a:srgbClr val="000000"/>
                </a:solidFill>
              </a:rPr>
              <a:t>A date and location to be determined for the 2019 meeting.</a:t>
            </a:r>
          </a:p>
          <a:p>
            <a:pPr marL="0" indent="0" algn="ctr">
              <a:spcBef>
                <a:spcPts val="2400"/>
              </a:spcBef>
              <a:buSzPct val="100000"/>
              <a:buNone/>
              <a:defRPr/>
            </a:pPr>
            <a:endParaRPr lang="en-US" sz="2200" spc="10" dirty="0">
              <a:solidFill>
                <a:srgbClr val="000000"/>
              </a:solidFill>
            </a:endParaRPr>
          </a:p>
          <a:p>
            <a:pPr marL="0" indent="0" algn="ctr">
              <a:spcBef>
                <a:spcPts val="2400"/>
              </a:spcBef>
              <a:buSzPct val="100000"/>
              <a:buNone/>
              <a:defRPr/>
            </a:pPr>
            <a:r>
              <a:rPr lang="en-US" sz="2200" spc="10" dirty="0" smtClean="0">
                <a:solidFill>
                  <a:srgbClr val="000000"/>
                </a:solidFill>
              </a:rPr>
              <a:t>A SAVE the DATE notification will be sent by December</a:t>
            </a:r>
            <a:r>
              <a:rPr lang="en-US" sz="2600" spc="10" dirty="0" smtClean="0">
                <a:solidFill>
                  <a:srgbClr val="000000"/>
                </a:solidFill>
              </a:rPr>
              <a:t>.</a:t>
            </a:r>
            <a:endParaRPr lang="en-US" sz="2200" spc="10" dirty="0" smtClean="0">
              <a:solidFill>
                <a:srgbClr val="000000"/>
              </a:solidFill>
            </a:endParaRPr>
          </a:p>
        </p:txBody>
      </p:sp>
      <p:pic>
        <p:nvPicPr>
          <p:cNvPr id="5" name="Content Placeholder 2"/>
          <p:cNvPicPr>
            <a:picLocks noChangeAspect="1"/>
          </p:cNvPicPr>
          <p:nvPr/>
        </p:nvPicPr>
        <p:blipFill rotWithShape="1">
          <a:blip r:embed="rId3"/>
          <a:srcRect l="36568" t="10396" r="37807" b="65786"/>
          <a:stretch/>
        </p:blipFill>
        <p:spPr>
          <a:xfrm>
            <a:off x="7717161" y="1"/>
            <a:ext cx="1426839" cy="899652"/>
          </a:xfrm>
          <a:prstGeom prst="rect">
            <a:avLst/>
          </a:prstGeom>
        </p:spPr>
      </p:pic>
    </p:spTree>
    <p:extLst>
      <p:ext uri="{BB962C8B-B14F-4D97-AF65-F5344CB8AC3E}">
        <p14:creationId xmlns:p14="http://schemas.microsoft.com/office/powerpoint/2010/main" val="42695924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485017" y="6336936"/>
            <a:ext cx="285750" cy="30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3"/>
          <p:cNvSpPr txBox="1">
            <a:spLocks noGrp="1" noChangeArrowheads="1"/>
          </p:cNvSpPr>
          <p:nvPr>
            <p:ph type="title"/>
          </p:nvPr>
        </p:nvSpPr>
        <p:spPr bwMode="auto">
          <a:xfrm>
            <a:off x="1252287" y="899653"/>
            <a:ext cx="6518480" cy="1143000"/>
          </a:xfrm>
          <a:prstGeom prst="rect">
            <a:avLst/>
          </a:prstGeom>
          <a:noFill/>
          <a:ln w="9525">
            <a:noFill/>
            <a:miter lim="800000"/>
            <a:headEnd/>
            <a:tailEnd/>
          </a:ln>
        </p:spPr>
        <p:txBody>
          <a:bodyPr vert="horz" wrap="square" lIns="92075" tIns="46038" rIns="92075" bIns="46038" numCol="1" rtlCol="0" anchor="ctr" anchorCtr="0" compatLnSpc="1">
            <a:prstTxWarp prst="textNoShape">
              <a:avLst/>
            </a:prstTxWarp>
            <a:normAutofit fontScale="90000"/>
          </a:bodyPr>
          <a:lstStyle/>
          <a:p>
            <a:pPr fontAlgn="base">
              <a:lnSpc>
                <a:spcPct val="100000"/>
              </a:lnSpc>
              <a:spcAft>
                <a:spcPct val="0"/>
              </a:spcAft>
              <a:defRPr/>
            </a:pPr>
            <a:r>
              <a:rPr lang="en-US" b="1" kern="0" dirty="0" smtClean="0">
                <a:solidFill>
                  <a:srgbClr val="09397D"/>
                </a:solidFill>
              </a:rPr>
              <a:t>FGT Sponsored Educational Opportunities</a:t>
            </a:r>
            <a:br>
              <a:rPr lang="en-US" b="1" kern="0" dirty="0" smtClean="0">
                <a:solidFill>
                  <a:srgbClr val="09397D"/>
                </a:solidFill>
              </a:rPr>
            </a:br>
            <a:r>
              <a:rPr lang="en-US" b="1" kern="0" dirty="0">
                <a:solidFill>
                  <a:srgbClr val="09397D"/>
                </a:solidFill>
              </a:rPr>
              <a:t/>
            </a:r>
            <a:br>
              <a:rPr lang="en-US" b="1" kern="0" dirty="0">
                <a:solidFill>
                  <a:srgbClr val="09397D"/>
                </a:solidFill>
              </a:rPr>
            </a:br>
            <a:r>
              <a:rPr lang="en-US" sz="2900" b="1" spc="10" dirty="0">
                <a:solidFill>
                  <a:srgbClr val="000000"/>
                </a:solidFill>
              </a:rPr>
              <a:t>The </a:t>
            </a:r>
            <a:r>
              <a:rPr lang="en-US" sz="2900" b="1" spc="10" dirty="0" smtClean="0">
                <a:solidFill>
                  <a:srgbClr val="000000"/>
                </a:solidFill>
              </a:rPr>
              <a:t>Gulf Coast Regional </a:t>
            </a:r>
            <a:r>
              <a:rPr lang="en-US" sz="2900" b="1" spc="10" dirty="0">
                <a:solidFill>
                  <a:srgbClr val="000000"/>
                </a:solidFill>
              </a:rPr>
              <a:t>Genetics </a:t>
            </a:r>
            <a:r>
              <a:rPr lang="en-US" sz="2900" b="1" spc="10" dirty="0" smtClean="0">
                <a:solidFill>
                  <a:srgbClr val="000000"/>
                </a:solidFill>
              </a:rPr>
              <a:t>Conference</a:t>
            </a:r>
            <a:endParaRPr lang="en-US" sz="2900" b="1" kern="0" dirty="0">
              <a:solidFill>
                <a:srgbClr val="09397D"/>
              </a:solidFill>
            </a:endParaRPr>
          </a:p>
        </p:txBody>
      </p:sp>
      <p:sp>
        <p:nvSpPr>
          <p:cNvPr id="12" name="Rectangle 3"/>
          <p:cNvSpPr txBox="1">
            <a:spLocks noChangeArrowheads="1"/>
          </p:cNvSpPr>
          <p:nvPr/>
        </p:nvSpPr>
        <p:spPr>
          <a:xfrm>
            <a:off x="431389" y="2743200"/>
            <a:ext cx="8362336" cy="3593736"/>
          </a:xfrm>
          <a:prstGeom prst="rect">
            <a:avLst/>
          </a:prstGeom>
        </p:spPr>
        <p:txBody>
          <a:bodyPr vert="horz" lIns="0" tIns="0" rIns="0" bIns="0" rtlCol="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2400"/>
              </a:spcBef>
              <a:buSzPct val="100000"/>
              <a:buNone/>
              <a:defRPr/>
            </a:pPr>
            <a:r>
              <a:rPr lang="en-US" sz="2200" spc="10" dirty="0" smtClean="0">
                <a:solidFill>
                  <a:srgbClr val="000000"/>
                </a:solidFill>
              </a:rPr>
              <a:t>The first annual conference was recently held at the Renaissance Tampa Marriott, June 1-2 and was well received by the attendees and sponsors.  </a:t>
            </a:r>
          </a:p>
          <a:p>
            <a:pPr marL="0" indent="0" algn="ctr">
              <a:spcBef>
                <a:spcPts val="2400"/>
              </a:spcBef>
              <a:buSzPct val="100000"/>
              <a:buNone/>
              <a:defRPr/>
            </a:pPr>
            <a:r>
              <a:rPr lang="en-US" sz="2200" spc="10" dirty="0" smtClean="0">
                <a:solidFill>
                  <a:srgbClr val="000000"/>
                </a:solidFill>
              </a:rPr>
              <a:t>A total of </a:t>
            </a:r>
            <a:r>
              <a:rPr lang="en-US" sz="2200" spc="10" dirty="0">
                <a:solidFill>
                  <a:srgbClr val="000000"/>
                </a:solidFill>
              </a:rPr>
              <a:t>12 approved educational contact </a:t>
            </a:r>
            <a:r>
              <a:rPr lang="en-US" sz="2200" spc="10" dirty="0" smtClean="0">
                <a:solidFill>
                  <a:srgbClr val="000000"/>
                </a:solidFill>
              </a:rPr>
              <a:t>hours were offered.</a:t>
            </a:r>
          </a:p>
          <a:p>
            <a:pPr marL="0" indent="0" algn="ctr">
              <a:spcBef>
                <a:spcPts val="2400"/>
              </a:spcBef>
              <a:buSzPct val="100000"/>
              <a:buNone/>
              <a:defRPr/>
            </a:pPr>
            <a:endParaRPr lang="en-US" sz="2200" spc="10" dirty="0" smtClean="0">
              <a:solidFill>
                <a:srgbClr val="000000"/>
              </a:solidFill>
            </a:endParaRPr>
          </a:p>
          <a:p>
            <a:pPr marL="0" indent="0" algn="ctr">
              <a:spcBef>
                <a:spcPts val="2400"/>
              </a:spcBef>
              <a:buSzPct val="100000"/>
              <a:buNone/>
              <a:defRPr/>
            </a:pPr>
            <a:r>
              <a:rPr lang="en-US" sz="2200" spc="10" dirty="0" smtClean="0">
                <a:solidFill>
                  <a:srgbClr val="000000"/>
                </a:solidFill>
              </a:rPr>
              <a:t>A date and location to be determined for the 2019 meeting, in the gulf coast region.</a:t>
            </a:r>
          </a:p>
          <a:p>
            <a:pPr marL="0" indent="0" algn="ctr">
              <a:spcBef>
                <a:spcPts val="2400"/>
              </a:spcBef>
              <a:buSzPct val="100000"/>
              <a:buNone/>
              <a:defRPr/>
            </a:pPr>
            <a:r>
              <a:rPr lang="en-US" sz="2200" spc="10" dirty="0" smtClean="0">
                <a:solidFill>
                  <a:srgbClr val="000000"/>
                </a:solidFill>
              </a:rPr>
              <a:t>A SAVE the DATE notification will be sent.</a:t>
            </a:r>
          </a:p>
        </p:txBody>
      </p:sp>
      <p:pic>
        <p:nvPicPr>
          <p:cNvPr id="5" name="Content Placeholder 2"/>
          <p:cNvPicPr>
            <a:picLocks noChangeAspect="1"/>
          </p:cNvPicPr>
          <p:nvPr/>
        </p:nvPicPr>
        <p:blipFill rotWithShape="1">
          <a:blip r:embed="rId3"/>
          <a:srcRect l="36568" t="10396" r="37807" b="65786"/>
          <a:stretch/>
        </p:blipFill>
        <p:spPr>
          <a:xfrm>
            <a:off x="7717161" y="1"/>
            <a:ext cx="1426839" cy="899652"/>
          </a:xfrm>
          <a:prstGeom prst="rect">
            <a:avLst/>
          </a:prstGeom>
        </p:spPr>
      </p:pic>
    </p:spTree>
    <p:extLst>
      <p:ext uri="{BB962C8B-B14F-4D97-AF65-F5344CB8AC3E}">
        <p14:creationId xmlns:p14="http://schemas.microsoft.com/office/powerpoint/2010/main" val="4100640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485017" y="6336936"/>
            <a:ext cx="285750" cy="30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3"/>
          <p:cNvSpPr txBox="1">
            <a:spLocks noGrp="1" noChangeArrowheads="1"/>
          </p:cNvSpPr>
          <p:nvPr>
            <p:ph type="title"/>
          </p:nvPr>
        </p:nvSpPr>
        <p:spPr bwMode="auto">
          <a:xfrm>
            <a:off x="1198681" y="990599"/>
            <a:ext cx="6518480" cy="196647"/>
          </a:xfrm>
          <a:prstGeom prst="rect">
            <a:avLst/>
          </a:prstGeom>
          <a:noFill/>
          <a:ln w="9525">
            <a:noFill/>
            <a:miter lim="800000"/>
            <a:headEnd/>
            <a:tailEnd/>
          </a:ln>
        </p:spPr>
        <p:txBody>
          <a:bodyPr vert="horz" wrap="square" lIns="92075" tIns="46038" rIns="92075" bIns="46038" numCol="1" rtlCol="0" anchor="ctr" anchorCtr="0" compatLnSpc="1">
            <a:prstTxWarp prst="textNoShape">
              <a:avLst/>
            </a:prstTxWarp>
            <a:normAutofit fontScale="90000"/>
          </a:bodyPr>
          <a:lstStyle/>
          <a:p>
            <a:pPr fontAlgn="base">
              <a:lnSpc>
                <a:spcPct val="100000"/>
              </a:lnSpc>
              <a:spcAft>
                <a:spcPct val="0"/>
              </a:spcAft>
              <a:defRPr/>
            </a:pPr>
            <a:r>
              <a:rPr lang="en-US" b="1" kern="0" dirty="0" smtClean="0">
                <a:solidFill>
                  <a:srgbClr val="09397D"/>
                </a:solidFill>
              </a:rPr>
              <a:t>FGT Possible Future Educational Opportunities</a:t>
            </a:r>
            <a:br>
              <a:rPr lang="en-US" b="1" kern="0" dirty="0" smtClean="0">
                <a:solidFill>
                  <a:srgbClr val="09397D"/>
                </a:solidFill>
              </a:rPr>
            </a:br>
            <a:r>
              <a:rPr lang="en-US" b="1" kern="0" dirty="0">
                <a:solidFill>
                  <a:srgbClr val="09397D"/>
                </a:solidFill>
              </a:rPr>
              <a:t/>
            </a:r>
            <a:br>
              <a:rPr lang="en-US" b="1" kern="0" dirty="0">
                <a:solidFill>
                  <a:srgbClr val="09397D"/>
                </a:solidFill>
              </a:rPr>
            </a:br>
            <a:endParaRPr lang="en-US" b="1" kern="0" dirty="0">
              <a:solidFill>
                <a:srgbClr val="09397D"/>
              </a:solidFill>
            </a:endParaRPr>
          </a:p>
        </p:txBody>
      </p:sp>
      <p:sp>
        <p:nvSpPr>
          <p:cNvPr id="12" name="Rectangle 3"/>
          <p:cNvSpPr txBox="1">
            <a:spLocks noChangeArrowheads="1"/>
          </p:cNvSpPr>
          <p:nvPr/>
        </p:nvSpPr>
        <p:spPr>
          <a:xfrm>
            <a:off x="431389" y="1799305"/>
            <a:ext cx="8362336" cy="5357390"/>
          </a:xfrm>
          <a:prstGeom prst="rect">
            <a:avLst/>
          </a:prstGeom>
        </p:spPr>
        <p:txBody>
          <a:bodyPr vert="horz" lIns="0" tIns="0" rIns="0" bIns="0" rtlCol="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2400"/>
              </a:spcBef>
              <a:buSzPct val="100000"/>
              <a:defRPr/>
            </a:pPr>
            <a:r>
              <a:rPr lang="en-US" sz="2600" spc="10" dirty="0" smtClean="0">
                <a:solidFill>
                  <a:srgbClr val="000000"/>
                </a:solidFill>
              </a:rPr>
              <a:t>Inquiries regarding other regional meetings:</a:t>
            </a:r>
          </a:p>
          <a:p>
            <a:pPr lvl="1">
              <a:spcBef>
                <a:spcPts val="2400"/>
              </a:spcBef>
              <a:buSzPct val="100000"/>
              <a:defRPr/>
            </a:pPr>
            <a:r>
              <a:rPr lang="en-US" sz="2200" spc="10" dirty="0" smtClean="0">
                <a:solidFill>
                  <a:srgbClr val="000000"/>
                </a:solidFill>
              </a:rPr>
              <a:t>Colorado</a:t>
            </a:r>
          </a:p>
          <a:p>
            <a:pPr lvl="1">
              <a:spcBef>
                <a:spcPts val="2400"/>
              </a:spcBef>
              <a:buSzPct val="100000"/>
              <a:defRPr/>
            </a:pPr>
            <a:r>
              <a:rPr lang="en-US" sz="2200" spc="10" dirty="0" smtClean="0">
                <a:solidFill>
                  <a:srgbClr val="000000"/>
                </a:solidFill>
              </a:rPr>
              <a:t>New England</a:t>
            </a:r>
          </a:p>
          <a:p>
            <a:pPr lvl="1">
              <a:spcBef>
                <a:spcPts val="2400"/>
              </a:spcBef>
              <a:buSzPct val="100000"/>
              <a:defRPr/>
            </a:pPr>
            <a:r>
              <a:rPr lang="en-US" sz="2200" spc="10" dirty="0" smtClean="0">
                <a:solidFill>
                  <a:srgbClr val="000000"/>
                </a:solidFill>
              </a:rPr>
              <a:t>Minnesota area</a:t>
            </a:r>
          </a:p>
          <a:p>
            <a:pPr lvl="1">
              <a:spcBef>
                <a:spcPts val="2400"/>
              </a:spcBef>
              <a:buSzPct val="100000"/>
              <a:defRPr/>
            </a:pPr>
            <a:r>
              <a:rPr lang="en-US" sz="2200" spc="10" dirty="0" smtClean="0">
                <a:solidFill>
                  <a:srgbClr val="000000"/>
                </a:solidFill>
              </a:rPr>
              <a:t>Mid-west  </a:t>
            </a:r>
          </a:p>
          <a:p>
            <a:pPr marL="457200" lvl="1" indent="0">
              <a:spcBef>
                <a:spcPts val="2400"/>
              </a:spcBef>
              <a:buSzPct val="100000"/>
              <a:buNone/>
              <a:defRPr/>
            </a:pPr>
            <a:endParaRPr lang="en-US" sz="2200" spc="10" dirty="0" smtClean="0">
              <a:solidFill>
                <a:srgbClr val="000000"/>
              </a:solidFill>
            </a:endParaRPr>
          </a:p>
          <a:p>
            <a:pPr marL="457200" lvl="1" indent="0">
              <a:spcBef>
                <a:spcPts val="2400"/>
              </a:spcBef>
              <a:buSzPct val="100000"/>
              <a:buNone/>
              <a:defRPr/>
            </a:pPr>
            <a:r>
              <a:rPr lang="en-US" sz="2200" spc="10" dirty="0" smtClean="0">
                <a:solidFill>
                  <a:srgbClr val="000000"/>
                </a:solidFill>
              </a:rPr>
              <a:t>Other suggestions, contact Robin Vandergon (</a:t>
            </a:r>
            <a:r>
              <a:rPr lang="en-US" sz="2200" spc="10" dirty="0" smtClean="0">
                <a:solidFill>
                  <a:srgbClr val="000000"/>
                </a:solidFill>
                <a:hlinkClick r:id="rId3"/>
              </a:rPr>
              <a:t>rrink53@gmail.com</a:t>
            </a:r>
            <a:r>
              <a:rPr lang="en-US" sz="2200" spc="10" dirty="0" smtClean="0">
                <a:solidFill>
                  <a:srgbClr val="000000"/>
                </a:solidFill>
              </a:rPr>
              <a:t>) or any other Board of Trustee member.</a:t>
            </a:r>
          </a:p>
          <a:p>
            <a:pPr marL="457200" lvl="1" indent="0">
              <a:spcBef>
                <a:spcPts val="2400"/>
              </a:spcBef>
              <a:buSzPct val="100000"/>
              <a:buNone/>
              <a:defRPr/>
            </a:pPr>
            <a:r>
              <a:rPr lang="en-US" sz="2200" spc="10" dirty="0" smtClean="0">
                <a:solidFill>
                  <a:srgbClr val="000000"/>
                </a:solidFill>
              </a:rPr>
              <a:t> </a:t>
            </a:r>
            <a:endParaRPr lang="en-US" sz="2600" spc="10" dirty="0">
              <a:solidFill>
                <a:srgbClr val="000000"/>
              </a:solidFill>
            </a:endParaRPr>
          </a:p>
          <a:p>
            <a:pPr lvl="1">
              <a:spcBef>
                <a:spcPts val="2400"/>
              </a:spcBef>
              <a:buSzPct val="100000"/>
              <a:defRPr/>
            </a:pPr>
            <a:endParaRPr lang="en-US" sz="2600" spc="10" dirty="0" smtClean="0">
              <a:solidFill>
                <a:srgbClr val="000000"/>
              </a:solidFill>
            </a:endParaRPr>
          </a:p>
          <a:p>
            <a:pPr marL="457200" lvl="1" indent="0">
              <a:spcBef>
                <a:spcPts val="2400"/>
              </a:spcBef>
              <a:buSzPct val="100000"/>
              <a:buNone/>
              <a:defRPr/>
            </a:pPr>
            <a:endParaRPr lang="en-US" sz="2200" spc="10" dirty="0" smtClean="0">
              <a:solidFill>
                <a:srgbClr val="000000"/>
              </a:solidFill>
            </a:endParaRPr>
          </a:p>
        </p:txBody>
      </p:sp>
      <p:pic>
        <p:nvPicPr>
          <p:cNvPr id="5" name="Content Placeholder 2"/>
          <p:cNvPicPr>
            <a:picLocks noChangeAspect="1"/>
          </p:cNvPicPr>
          <p:nvPr/>
        </p:nvPicPr>
        <p:blipFill rotWithShape="1">
          <a:blip r:embed="rId4"/>
          <a:srcRect l="36568" t="10396" r="37807" b="65786"/>
          <a:stretch/>
        </p:blipFill>
        <p:spPr>
          <a:xfrm>
            <a:off x="7717161" y="1"/>
            <a:ext cx="1426839" cy="899652"/>
          </a:xfrm>
          <a:prstGeom prst="rect">
            <a:avLst/>
          </a:prstGeom>
        </p:spPr>
      </p:pic>
    </p:spTree>
    <p:extLst>
      <p:ext uri="{BB962C8B-B14F-4D97-AF65-F5344CB8AC3E}">
        <p14:creationId xmlns:p14="http://schemas.microsoft.com/office/powerpoint/2010/main" val="3936638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42</a:t>
            </a:r>
            <a:r>
              <a:rPr lang="en-US" baseline="30000" dirty="0"/>
              <a:t>nd</a:t>
            </a:r>
            <a:r>
              <a:rPr lang="en-US" dirty="0"/>
              <a:t> Annual Business Meeting Minute Review</a:t>
            </a:r>
          </a:p>
        </p:txBody>
      </p:sp>
      <p:sp>
        <p:nvSpPr>
          <p:cNvPr id="3" name="Content Placeholder 2"/>
          <p:cNvSpPr>
            <a:spLocks noGrp="1"/>
          </p:cNvSpPr>
          <p:nvPr>
            <p:ph sz="quarter" idx="1"/>
          </p:nvPr>
        </p:nvSpPr>
        <p:spPr>
          <a:xfrm>
            <a:off x="612648" y="2971800"/>
            <a:ext cx="8153400" cy="3124200"/>
          </a:xfrm>
        </p:spPr>
        <p:txBody>
          <a:bodyPr/>
          <a:lstStyle/>
          <a:p>
            <a:r>
              <a:rPr lang="en-US" dirty="0"/>
              <a:t>Please take a minute to review the 42</a:t>
            </a:r>
            <a:r>
              <a:rPr lang="en-US" baseline="30000" dirty="0"/>
              <a:t>nd</a:t>
            </a:r>
            <a:r>
              <a:rPr lang="en-US" dirty="0"/>
              <a:t> Annual Business Meeting Minutes.  </a:t>
            </a:r>
          </a:p>
          <a:p>
            <a:r>
              <a:rPr lang="en-US" dirty="0"/>
              <a:t>You can access them via the website at </a:t>
            </a:r>
            <a:r>
              <a:rPr lang="en-US" dirty="0">
                <a:hlinkClick r:id="rId2"/>
              </a:rPr>
              <a:t>https://agt-info.org/annual-meeting/</a:t>
            </a:r>
            <a:r>
              <a:rPr lang="en-US" dirty="0"/>
              <a:t>. – Click on 42</a:t>
            </a:r>
            <a:r>
              <a:rPr lang="en-US" baseline="30000" dirty="0"/>
              <a:t>nd</a:t>
            </a:r>
            <a:r>
              <a:rPr lang="en-US" dirty="0"/>
              <a:t> Annual Business Meeting Minutes.</a:t>
            </a:r>
          </a:p>
        </p:txBody>
      </p:sp>
    </p:spTree>
    <p:extLst>
      <p:ext uri="{BB962C8B-B14F-4D97-AF65-F5344CB8AC3E}">
        <p14:creationId xmlns:p14="http://schemas.microsoft.com/office/powerpoint/2010/main" val="34862632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485017" y="6336936"/>
            <a:ext cx="285750" cy="304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3"/>
          <p:cNvSpPr txBox="1">
            <a:spLocks noGrp="1" noChangeArrowheads="1"/>
          </p:cNvSpPr>
          <p:nvPr>
            <p:ph type="title"/>
          </p:nvPr>
        </p:nvSpPr>
        <p:spPr bwMode="auto">
          <a:xfrm>
            <a:off x="1198681" y="188043"/>
            <a:ext cx="6518480" cy="844345"/>
          </a:xfrm>
          <a:prstGeom prst="rect">
            <a:avLst/>
          </a:prstGeom>
          <a:noFill/>
          <a:ln w="9525">
            <a:noFill/>
            <a:miter lim="800000"/>
            <a:headEnd/>
            <a:tailEnd/>
          </a:ln>
        </p:spPr>
        <p:txBody>
          <a:bodyPr vert="horz" wrap="square" lIns="92075" tIns="46038" rIns="92075" bIns="46038" numCol="1" rtlCol="0" anchor="ctr" anchorCtr="0" compatLnSpc="1">
            <a:prstTxWarp prst="textNoShape">
              <a:avLst/>
            </a:prstTxWarp>
            <a:normAutofit/>
          </a:bodyPr>
          <a:lstStyle/>
          <a:p>
            <a:pPr fontAlgn="base">
              <a:lnSpc>
                <a:spcPct val="100000"/>
              </a:lnSpc>
              <a:spcAft>
                <a:spcPct val="0"/>
              </a:spcAft>
              <a:defRPr/>
            </a:pPr>
            <a:r>
              <a:rPr lang="en-US" b="1" kern="0" dirty="0" smtClean="0">
                <a:solidFill>
                  <a:srgbClr val="09397D"/>
                </a:solidFill>
              </a:rPr>
              <a:t>Future</a:t>
            </a:r>
            <a:endParaRPr lang="en-US" b="1" kern="0" dirty="0">
              <a:solidFill>
                <a:srgbClr val="09397D"/>
              </a:solidFill>
            </a:endParaRPr>
          </a:p>
        </p:txBody>
      </p:sp>
      <p:sp>
        <p:nvSpPr>
          <p:cNvPr id="12" name="Rectangle 3"/>
          <p:cNvSpPr txBox="1">
            <a:spLocks noChangeArrowheads="1"/>
          </p:cNvSpPr>
          <p:nvPr/>
        </p:nvSpPr>
        <p:spPr>
          <a:xfrm>
            <a:off x="431389" y="1799305"/>
            <a:ext cx="8362336" cy="5357390"/>
          </a:xfrm>
          <a:prstGeom prst="rect">
            <a:avLst/>
          </a:prstGeom>
        </p:spPr>
        <p:txBody>
          <a:bodyPr vert="horz" lIns="0" tIns="0" rIns="0" bIns="0" rtlCol="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2400"/>
              </a:spcBef>
              <a:buSzPct val="100000"/>
              <a:defRPr/>
            </a:pPr>
            <a:r>
              <a:rPr lang="en-US" sz="2600" spc="10" dirty="0" smtClean="0">
                <a:solidFill>
                  <a:srgbClr val="000000"/>
                </a:solidFill>
              </a:rPr>
              <a:t>FGT is considering its own web presence.</a:t>
            </a:r>
          </a:p>
          <a:p>
            <a:pPr>
              <a:spcBef>
                <a:spcPts val="2400"/>
              </a:spcBef>
              <a:buSzPct val="100000"/>
              <a:defRPr/>
            </a:pPr>
            <a:r>
              <a:rPr lang="en-US" sz="2600" spc="10" dirty="0" smtClean="0">
                <a:solidFill>
                  <a:srgbClr val="000000"/>
                </a:solidFill>
              </a:rPr>
              <a:t>Methodology for electronic payment.</a:t>
            </a:r>
          </a:p>
          <a:p>
            <a:pPr>
              <a:spcBef>
                <a:spcPts val="2400"/>
              </a:spcBef>
              <a:buSzPct val="100000"/>
              <a:defRPr/>
            </a:pPr>
            <a:r>
              <a:rPr lang="en-US" sz="2600" spc="10" dirty="0" smtClean="0">
                <a:solidFill>
                  <a:srgbClr val="000000"/>
                </a:solidFill>
              </a:rPr>
              <a:t>Updates to the Molecular Study Guide.</a:t>
            </a:r>
          </a:p>
          <a:p>
            <a:pPr marL="457200" lvl="1" indent="0">
              <a:spcBef>
                <a:spcPts val="2400"/>
              </a:spcBef>
              <a:buSzPct val="100000"/>
              <a:buNone/>
              <a:defRPr/>
            </a:pPr>
            <a:endParaRPr lang="en-US" sz="2200" spc="10" dirty="0" smtClean="0">
              <a:solidFill>
                <a:srgbClr val="000000"/>
              </a:solidFill>
            </a:endParaRPr>
          </a:p>
          <a:p>
            <a:pPr marL="457200" lvl="1" indent="0">
              <a:spcBef>
                <a:spcPts val="2400"/>
              </a:spcBef>
              <a:buSzPct val="100000"/>
              <a:buNone/>
              <a:defRPr/>
            </a:pPr>
            <a:r>
              <a:rPr lang="en-US" sz="2200" spc="10" dirty="0" smtClean="0">
                <a:solidFill>
                  <a:srgbClr val="000000"/>
                </a:solidFill>
              </a:rPr>
              <a:t>Other suggestions, contact Robin Vandergon (</a:t>
            </a:r>
            <a:r>
              <a:rPr lang="en-US" sz="2200" spc="10" dirty="0" smtClean="0">
                <a:solidFill>
                  <a:srgbClr val="000000"/>
                </a:solidFill>
                <a:hlinkClick r:id="rId3"/>
              </a:rPr>
              <a:t>rrink53@gmail.com</a:t>
            </a:r>
            <a:r>
              <a:rPr lang="en-US" sz="2200" spc="10" dirty="0" smtClean="0">
                <a:solidFill>
                  <a:srgbClr val="000000"/>
                </a:solidFill>
              </a:rPr>
              <a:t>) or any other Board of Trustee member.</a:t>
            </a:r>
          </a:p>
          <a:p>
            <a:pPr marL="457200" lvl="1" indent="0">
              <a:spcBef>
                <a:spcPts val="2400"/>
              </a:spcBef>
              <a:buSzPct val="100000"/>
              <a:buNone/>
              <a:defRPr/>
            </a:pPr>
            <a:r>
              <a:rPr lang="en-US" sz="2200" spc="10" dirty="0" smtClean="0">
                <a:solidFill>
                  <a:srgbClr val="000000"/>
                </a:solidFill>
              </a:rPr>
              <a:t> </a:t>
            </a:r>
            <a:endParaRPr lang="en-US" sz="2600" spc="10" dirty="0">
              <a:solidFill>
                <a:srgbClr val="000000"/>
              </a:solidFill>
            </a:endParaRPr>
          </a:p>
          <a:p>
            <a:pPr lvl="1">
              <a:spcBef>
                <a:spcPts val="2400"/>
              </a:spcBef>
              <a:buSzPct val="100000"/>
              <a:defRPr/>
            </a:pPr>
            <a:endParaRPr lang="en-US" sz="2600" spc="10" dirty="0" smtClean="0">
              <a:solidFill>
                <a:srgbClr val="000000"/>
              </a:solidFill>
            </a:endParaRPr>
          </a:p>
          <a:p>
            <a:pPr marL="457200" lvl="1" indent="0">
              <a:spcBef>
                <a:spcPts val="2400"/>
              </a:spcBef>
              <a:buSzPct val="100000"/>
              <a:buNone/>
              <a:defRPr/>
            </a:pPr>
            <a:endParaRPr lang="en-US" sz="2200" spc="10" dirty="0" smtClean="0">
              <a:solidFill>
                <a:srgbClr val="000000"/>
              </a:solidFill>
            </a:endParaRPr>
          </a:p>
        </p:txBody>
      </p:sp>
      <p:pic>
        <p:nvPicPr>
          <p:cNvPr id="5" name="Content Placeholder 2"/>
          <p:cNvPicPr>
            <a:picLocks noChangeAspect="1"/>
          </p:cNvPicPr>
          <p:nvPr/>
        </p:nvPicPr>
        <p:blipFill rotWithShape="1">
          <a:blip r:embed="rId4"/>
          <a:srcRect l="36568" t="10396" r="37807" b="65786"/>
          <a:stretch/>
        </p:blipFill>
        <p:spPr>
          <a:xfrm>
            <a:off x="7717161" y="1"/>
            <a:ext cx="1426839" cy="899652"/>
          </a:xfrm>
          <a:prstGeom prst="rect">
            <a:avLst/>
          </a:prstGeom>
        </p:spPr>
      </p:pic>
    </p:spTree>
    <p:extLst>
      <p:ext uri="{BB962C8B-B14F-4D97-AF65-F5344CB8AC3E}">
        <p14:creationId xmlns:p14="http://schemas.microsoft.com/office/powerpoint/2010/main" val="33786800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25215539"/>
              </p:ext>
            </p:extLst>
          </p:nvPr>
        </p:nvGraphicFramePr>
        <p:xfrm>
          <a:off x="457200" y="1600200"/>
          <a:ext cx="8610600" cy="5412657"/>
        </p:xfrm>
        <a:graphic>
          <a:graphicData uri="http://schemas.openxmlformats.org/drawingml/2006/table">
            <a:tbl>
              <a:tblPr firstRow="1" firstCol="1" lastRow="1" lastCol="1" bandRow="1" bandCol="1"/>
              <a:tblGrid>
                <a:gridCol w="2362200"/>
                <a:gridCol w="2286000"/>
                <a:gridCol w="1981200"/>
                <a:gridCol w="1981200"/>
              </a:tblGrid>
              <a:tr h="5196151">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AGT Member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President</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Robin </a:t>
                      </a:r>
                      <a:r>
                        <a:rPr lang="en-US" sz="1200" dirty="0" smtClean="0">
                          <a:solidFill>
                            <a:srgbClr val="000000"/>
                          </a:solidFill>
                          <a:effectLst/>
                          <a:latin typeface="Arial" panose="020B0604020202020204" pitchFamily="34" charset="0"/>
                          <a:ea typeface="Times New Roman" panose="02020603050405020304" pitchFamily="18" charset="0"/>
                        </a:rPr>
                        <a:t>Vandergon</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err="1">
                          <a:solidFill>
                            <a:srgbClr val="000000"/>
                          </a:solidFill>
                          <a:effectLst/>
                          <a:latin typeface="Arial" panose="020B0604020202020204" pitchFamily="34" charset="0"/>
                          <a:ea typeface="Times New Roman" panose="02020603050405020304" pitchFamily="18" charset="0"/>
                        </a:rPr>
                        <a:t>NeoGenomics</a:t>
                      </a:r>
                      <a:r>
                        <a:rPr lang="en-US" sz="1200" dirty="0">
                          <a:solidFill>
                            <a:srgbClr val="000000"/>
                          </a:solidFill>
                          <a:effectLst/>
                          <a:latin typeface="Arial" panose="020B0604020202020204" pitchFamily="34" charset="0"/>
                          <a:ea typeface="Times New Roman" panose="02020603050405020304" pitchFamily="18" charset="0"/>
                        </a:rPr>
                        <a:t> Laboratories</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30 E River Park Place W, </a:t>
                      </a:r>
                      <a:r>
                        <a:rPr lang="en-US" sz="1200" dirty="0" err="1">
                          <a:solidFill>
                            <a:srgbClr val="000000"/>
                          </a:solidFill>
                          <a:effectLst/>
                          <a:latin typeface="Arial" panose="020B0604020202020204" pitchFamily="34" charset="0"/>
                          <a:ea typeface="Times New Roman" panose="02020603050405020304" pitchFamily="18" charset="0"/>
                        </a:rPr>
                        <a:t>Ste</a:t>
                      </a:r>
                      <a:r>
                        <a:rPr lang="en-US" sz="1200" dirty="0">
                          <a:solidFill>
                            <a:srgbClr val="000000"/>
                          </a:solidFill>
                          <a:effectLst/>
                          <a:latin typeface="Arial" panose="020B0604020202020204" pitchFamily="34" charset="0"/>
                          <a:ea typeface="Times New Roman" panose="02020603050405020304" pitchFamily="18" charset="0"/>
                        </a:rPr>
                        <a:t> 400</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Fresno, CA 93720</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559-392-0512 cell</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559-433-6601 FAX</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u="sng" dirty="0">
                          <a:solidFill>
                            <a:srgbClr val="0000FF"/>
                          </a:solidFill>
                          <a:effectLst/>
                          <a:latin typeface="Arial" panose="020B0604020202020204" pitchFamily="34" charset="0"/>
                          <a:ea typeface="Times New Roman" panose="02020603050405020304" pitchFamily="18" charset="0"/>
                          <a:hlinkClick r:id="rId2"/>
                        </a:rPr>
                        <a:t>rvandergon@neogenomics.com</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Vice President, AGT Representative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Awards and Scholarship Chair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Patricia K. Dowling, PhD </a:t>
                      </a:r>
                      <a:br>
                        <a:rPr lang="en-US" sz="1200" dirty="0">
                          <a:effectLst/>
                          <a:latin typeface="Arial" panose="020B0604020202020204" pitchFamily="34" charset="0"/>
                          <a:ea typeface="Times New Roman" panose="02020603050405020304" pitchFamily="18" charset="0"/>
                        </a:rPr>
                      </a:br>
                      <a:r>
                        <a:rPr lang="en-US" sz="1200" dirty="0" err="1">
                          <a:effectLst/>
                          <a:latin typeface="Arial" panose="020B0604020202020204" pitchFamily="34" charset="0"/>
                          <a:ea typeface="Times New Roman" panose="02020603050405020304" pitchFamily="18" charset="0"/>
                        </a:rPr>
                        <a:t>Pathline</a:t>
                      </a:r>
                      <a:r>
                        <a:rPr lang="en-US" sz="1200" dirty="0">
                          <a:effectLst/>
                          <a:latin typeface="Arial" panose="020B0604020202020204" pitchFamily="34" charset="0"/>
                          <a:ea typeface="Times New Roman" panose="02020603050405020304" pitchFamily="18" charset="0"/>
                        </a:rPr>
                        <a:t> Labs</a:t>
                      </a:r>
                      <a:br>
                        <a:rPr lang="en-US" sz="1200" dirty="0">
                          <a:effectLst/>
                          <a:latin typeface="Arial" panose="020B0604020202020204" pitchFamily="34" charset="0"/>
                          <a:ea typeface="Times New Roman" panose="02020603050405020304" pitchFamily="18" charset="0"/>
                        </a:rPr>
                      </a:br>
                      <a:r>
                        <a:rPr lang="en-US" sz="1200" dirty="0">
                          <a:effectLst/>
                          <a:latin typeface="Arial" panose="020B0604020202020204" pitchFamily="34" charset="0"/>
                          <a:ea typeface="Times New Roman" panose="02020603050405020304" pitchFamily="18" charset="0"/>
                        </a:rPr>
                        <a:t>Ramsey, NJ 07446</a:t>
                      </a:r>
                      <a:br>
                        <a:rPr lang="en-US" sz="1200" dirty="0">
                          <a:effectLst/>
                          <a:latin typeface="Arial" panose="020B0604020202020204" pitchFamily="34" charset="0"/>
                          <a:ea typeface="Times New Roman" panose="02020603050405020304" pitchFamily="18" charset="0"/>
                        </a:rPr>
                      </a:br>
                      <a:r>
                        <a:rPr lang="en-US" sz="1200" dirty="0">
                          <a:effectLst/>
                          <a:latin typeface="Arial" panose="020B0604020202020204" pitchFamily="34" charset="0"/>
                          <a:ea typeface="Times New Roman" panose="02020603050405020304" pitchFamily="18" charset="0"/>
                        </a:rPr>
                        <a:t>Cell: (201) 723--2290​</a:t>
                      </a:r>
                      <a:br>
                        <a:rPr lang="en-US" sz="1200" dirty="0">
                          <a:effectLst/>
                          <a:latin typeface="Arial" panose="020B0604020202020204" pitchFamily="34" charset="0"/>
                          <a:ea typeface="Times New Roman" panose="02020603050405020304" pitchFamily="18" charset="0"/>
                        </a:rPr>
                      </a:br>
                      <a:r>
                        <a:rPr lang="en-US" sz="1200" u="sng" dirty="0">
                          <a:solidFill>
                            <a:srgbClr val="0000FF"/>
                          </a:solidFill>
                          <a:effectLst/>
                          <a:latin typeface="Arial" panose="020B0604020202020204" pitchFamily="34" charset="0"/>
                          <a:ea typeface="Times New Roman" panose="02020603050405020304" pitchFamily="18" charset="0"/>
                          <a:hlinkClick r:id="rId3"/>
                        </a:rPr>
                        <a:t>pdowling@pathlinelabs.com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8204" marR="58204" marT="0" marB="0">
                    <a:lnL>
                      <a:noFill/>
                    </a:lnL>
                    <a:lnR>
                      <a:noFill/>
                    </a:lnR>
                    <a:lnT>
                      <a:noFill/>
                    </a:lnT>
                    <a:lnB>
                      <a:noFill/>
                    </a:lnB>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AGT Member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Secretary,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DeNesha Criswell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err="1">
                          <a:effectLst/>
                          <a:latin typeface="Arial" panose="020B0604020202020204" pitchFamily="34" charset="0"/>
                          <a:ea typeface="Times New Roman" panose="02020603050405020304" pitchFamily="18" charset="0"/>
                        </a:rPr>
                        <a:t>NeoGenomics</a:t>
                      </a:r>
                      <a:r>
                        <a:rPr lang="en-US" sz="1200" dirty="0">
                          <a:effectLst/>
                          <a:latin typeface="Arial" panose="020B0604020202020204" pitchFamily="34" charset="0"/>
                          <a:ea typeface="Times New Roman" panose="02020603050405020304" pitchFamily="18" charset="0"/>
                        </a:rPr>
                        <a:t> Laboratories</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618 </a:t>
                      </a:r>
                      <a:r>
                        <a:rPr lang="en-US" sz="1200" dirty="0" err="1">
                          <a:effectLst/>
                          <a:latin typeface="Arial" panose="020B0604020202020204" pitchFamily="34" charset="0"/>
                          <a:ea typeface="Times New Roman" panose="02020603050405020304" pitchFamily="18" charset="0"/>
                        </a:rPr>
                        <a:t>Grassmere</a:t>
                      </a:r>
                      <a:r>
                        <a:rPr lang="en-US" sz="1200" dirty="0">
                          <a:effectLst/>
                          <a:latin typeface="Arial" panose="020B0604020202020204" pitchFamily="34" charset="0"/>
                          <a:ea typeface="Times New Roman" panose="02020603050405020304" pitchFamily="18" charset="0"/>
                        </a:rPr>
                        <a:t> Park Drive</a:t>
                      </a:r>
                      <a:br>
                        <a:rPr lang="en-US" sz="1200" dirty="0">
                          <a:effectLst/>
                          <a:latin typeface="Arial" panose="020B0604020202020204" pitchFamily="34" charset="0"/>
                          <a:ea typeface="Times New Roman" panose="02020603050405020304" pitchFamily="18" charset="0"/>
                        </a:rPr>
                      </a:br>
                      <a:r>
                        <a:rPr lang="en-US" sz="1200" dirty="0">
                          <a:effectLst/>
                          <a:latin typeface="Arial" panose="020B0604020202020204" pitchFamily="34" charset="0"/>
                          <a:ea typeface="Times New Roman" panose="02020603050405020304" pitchFamily="18" charset="0"/>
                        </a:rPr>
                        <a:t>Unit 20</a:t>
                      </a:r>
                      <a:br>
                        <a:rPr lang="en-US" sz="1200" dirty="0">
                          <a:effectLst/>
                          <a:latin typeface="Arial" panose="020B0604020202020204" pitchFamily="34" charset="0"/>
                          <a:ea typeface="Times New Roman" panose="02020603050405020304" pitchFamily="18" charset="0"/>
                        </a:rPr>
                      </a:br>
                      <a:r>
                        <a:rPr lang="en-US" sz="1200" dirty="0">
                          <a:effectLst/>
                          <a:latin typeface="Arial" panose="020B0604020202020204" pitchFamily="34" charset="0"/>
                          <a:ea typeface="Times New Roman" panose="02020603050405020304" pitchFamily="18" charset="0"/>
                        </a:rPr>
                        <a:t>Nashville, TN 37211</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Phone: 239-768-0600 x2107</a:t>
                      </a:r>
                      <a:br>
                        <a:rPr lang="en-US" sz="1200" dirty="0">
                          <a:effectLst/>
                          <a:latin typeface="Arial" panose="020B0604020202020204" pitchFamily="34" charset="0"/>
                          <a:ea typeface="Times New Roman" panose="02020603050405020304" pitchFamily="18" charset="0"/>
                        </a:rPr>
                      </a:br>
                      <a:r>
                        <a:rPr lang="en-US" sz="1200" u="sng" dirty="0">
                          <a:solidFill>
                            <a:srgbClr val="0000FF"/>
                          </a:solidFill>
                          <a:effectLst/>
                          <a:latin typeface="Arial" panose="020B0604020202020204" pitchFamily="34" charset="0"/>
                          <a:ea typeface="Times New Roman" panose="02020603050405020304" pitchFamily="18" charset="0"/>
                          <a:hlinkClick r:id="rId4"/>
                        </a:rPr>
                        <a:t>dcriswell@neogenomics.com</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Public Member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Treasurer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Capital Management Chair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Bob Gasparini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err="1">
                          <a:solidFill>
                            <a:srgbClr val="000000"/>
                          </a:solidFill>
                          <a:effectLst/>
                          <a:latin typeface="Arial" panose="020B0604020202020204" pitchFamily="34" charset="0"/>
                          <a:ea typeface="Times New Roman" panose="02020603050405020304" pitchFamily="18" charset="0"/>
                        </a:rPr>
                        <a:t>NeoGenomics</a:t>
                      </a:r>
                      <a:r>
                        <a:rPr lang="en-US" sz="1200" dirty="0">
                          <a:solidFill>
                            <a:srgbClr val="000000"/>
                          </a:solidFill>
                          <a:effectLst/>
                          <a:latin typeface="Arial" panose="020B0604020202020204" pitchFamily="34" charset="0"/>
                          <a:ea typeface="Times New Roman" panose="02020603050405020304" pitchFamily="18" charset="0"/>
                        </a:rPr>
                        <a:t> Laboratories</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12701 Commonwealth Dr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Fort Myers, FL 33913</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239-357-4237</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u="sng" dirty="0">
                          <a:solidFill>
                            <a:srgbClr val="000000"/>
                          </a:solidFill>
                          <a:effectLst/>
                          <a:latin typeface="Arial" panose="020B0604020202020204" pitchFamily="34" charset="0"/>
                          <a:ea typeface="Times New Roman" panose="02020603050405020304" pitchFamily="18" charset="0"/>
                          <a:hlinkClick r:id="rId5"/>
                        </a:rPr>
                        <a:t>bgasparini@neogenomics.com</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8204" marR="58204" marT="0" marB="0">
                    <a:lnL>
                      <a:noFill/>
                    </a:lnL>
                    <a:lnR>
                      <a:noFill/>
                    </a:lnR>
                    <a:lnT>
                      <a:noFill/>
                    </a:lnT>
                    <a:lnB>
                      <a:noFill/>
                    </a:lnB>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Public Member,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FGT Fundraising Chair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Jeff Sanford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err="1">
                          <a:solidFill>
                            <a:srgbClr val="000000"/>
                          </a:solidFill>
                          <a:effectLst/>
                          <a:latin typeface="Arial" panose="020B0604020202020204" pitchFamily="34" charset="0"/>
                          <a:ea typeface="Times New Roman" panose="02020603050405020304" pitchFamily="18" charset="0"/>
                        </a:rPr>
                        <a:t>MetaSystems</a:t>
                      </a:r>
                      <a:r>
                        <a:rPr lang="en-US" sz="1200" dirty="0">
                          <a:solidFill>
                            <a:srgbClr val="000000"/>
                          </a:solidFill>
                          <a:effectLst/>
                          <a:latin typeface="Arial" panose="020B0604020202020204" pitchFamily="34" charset="0"/>
                          <a:ea typeface="Times New Roman" panose="02020603050405020304" pitchFamily="18" charset="0"/>
                        </a:rPr>
                        <a:t> Group, </a:t>
                      </a:r>
                      <a:r>
                        <a:rPr lang="en-US" sz="1200" dirty="0" err="1">
                          <a:solidFill>
                            <a:srgbClr val="000000"/>
                          </a:solidFill>
                          <a:effectLst/>
                          <a:latin typeface="Arial" panose="020B0604020202020204" pitchFamily="34" charset="0"/>
                          <a:ea typeface="Times New Roman" panose="02020603050405020304" pitchFamily="18" charset="0"/>
                        </a:rPr>
                        <a:t>Inc</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70 Bridge Street, </a:t>
                      </a:r>
                      <a:r>
                        <a:rPr lang="en-US" sz="1200" dirty="0" err="1">
                          <a:solidFill>
                            <a:srgbClr val="000000"/>
                          </a:solidFill>
                          <a:effectLst/>
                          <a:latin typeface="Arial" panose="020B0604020202020204" pitchFamily="34" charset="0"/>
                          <a:ea typeface="Times New Roman" panose="02020603050405020304" pitchFamily="18" charset="0"/>
                        </a:rPr>
                        <a:t>Ste</a:t>
                      </a:r>
                      <a:r>
                        <a:rPr lang="en-US" sz="1200" dirty="0">
                          <a:solidFill>
                            <a:srgbClr val="000000"/>
                          </a:solidFill>
                          <a:effectLst/>
                          <a:latin typeface="Arial" panose="020B0604020202020204" pitchFamily="34" charset="0"/>
                          <a:ea typeface="Times New Roman" panose="02020603050405020304" pitchFamily="18" charset="0"/>
                        </a:rPr>
                        <a:t> 100</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Newton, MA  02458</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617-924-9950 office</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u="sng" dirty="0">
                          <a:solidFill>
                            <a:srgbClr val="000000"/>
                          </a:solidFill>
                          <a:effectLst/>
                          <a:latin typeface="Arial" panose="020B0604020202020204" pitchFamily="34" charset="0"/>
                          <a:ea typeface="Times New Roman" panose="02020603050405020304" pitchFamily="18" charset="0"/>
                          <a:hlinkClick r:id="rId6"/>
                        </a:rPr>
                        <a:t>jsanford@metasystems.org</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AGT Representative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Grants Committee Chair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Peter C. Hu, PhD, MS, CG </a:t>
                      </a:r>
                      <a:r>
                        <a:rPr lang="en-US" sz="1200" dirty="0" smtClean="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9207 </a:t>
                      </a:r>
                      <a:r>
                        <a:rPr lang="en-US" sz="1200" dirty="0" err="1">
                          <a:effectLst/>
                          <a:latin typeface="Arial" panose="020B0604020202020204" pitchFamily="34" charset="0"/>
                          <a:ea typeface="Times New Roman" panose="02020603050405020304" pitchFamily="18" charset="0"/>
                        </a:rPr>
                        <a:t>Timberside</a:t>
                      </a:r>
                      <a:r>
                        <a:rPr lang="en-US" sz="1200" dirty="0">
                          <a:effectLst/>
                          <a:latin typeface="Arial" panose="020B0604020202020204" pitchFamily="34" charset="0"/>
                          <a:ea typeface="Times New Roman" panose="02020603050405020304" pitchFamily="18" charset="0"/>
                        </a:rPr>
                        <a:t> Dr.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Houston, TX 77025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u="sng" dirty="0">
                          <a:solidFill>
                            <a:srgbClr val="0000FF"/>
                          </a:solidFill>
                          <a:effectLst/>
                          <a:latin typeface="Arial" panose="020B0604020202020204" pitchFamily="34" charset="0"/>
                          <a:ea typeface="Times New Roman" panose="02020603050405020304" pitchFamily="18" charset="0"/>
                          <a:hlinkClick r:id="rId7"/>
                        </a:rPr>
                        <a:t>pchu@mdanderson.org</a:t>
                      </a:r>
                      <a:r>
                        <a:rPr lang="en-US"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8204" marR="58204" marT="0" marB="0">
                    <a:lnL>
                      <a:noFill/>
                    </a:lnL>
                    <a:lnR>
                      <a:noFill/>
                    </a:lnR>
                    <a:lnT>
                      <a:noFill/>
                    </a:lnT>
                    <a:lnB>
                      <a:noFill/>
                    </a:lnB>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AGT Member Compliance Officer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Helen Jenks, BA, MT(ASCP), CG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506 Arroyo Grande Dr.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Sacramento, CA 95864</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u="sng" dirty="0">
                          <a:solidFill>
                            <a:srgbClr val="0000FF"/>
                          </a:solidFill>
                          <a:effectLst/>
                          <a:latin typeface="Arial" panose="020B0604020202020204" pitchFamily="34" charset="0"/>
                          <a:ea typeface="Times New Roman" panose="02020603050405020304" pitchFamily="18" charset="0"/>
                          <a:hlinkClick r:id="rId8"/>
                        </a:rPr>
                        <a:t>helenjenks@sbcglobal.net</a:t>
                      </a:r>
                      <a:endParaRPr lang="en-US" sz="1200" dirty="0">
                        <a:effectLst/>
                        <a:latin typeface="Times New Roman" panose="02020603050405020304" pitchFamily="18" charset="0"/>
                        <a:ea typeface="Times New Roman" panose="02020603050405020304" pitchFamily="18" charset="0"/>
                      </a:endParaRPr>
                    </a:p>
                  </a:txBody>
                  <a:tcPr marL="58204" marR="58204" marT="0" marB="0">
                    <a:lnL>
                      <a:noFill/>
                    </a:lnL>
                    <a:lnR>
                      <a:noFill/>
                    </a:lnR>
                    <a:lnT>
                      <a:noFill/>
                    </a:lnT>
                    <a:lnB>
                      <a:noFill/>
                    </a:lnB>
                  </a:tcPr>
                </a:tc>
              </a:tr>
              <a:tr h="216506">
                <a:tc>
                  <a:txBody>
                    <a:bodyPr/>
                    <a:lstStyle/>
                    <a:p>
                      <a:pPr marL="0" marR="0">
                        <a:spcBef>
                          <a:spcPts val="0"/>
                        </a:spcBef>
                        <a:spcAft>
                          <a:spcPts val="0"/>
                        </a:spcAft>
                      </a:pPr>
                      <a:r>
                        <a:rPr lang="en-US" sz="1200" b="1">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58204" marR="58204" marT="0" marB="0">
                    <a:lnL>
                      <a:noFill/>
                    </a:lnL>
                    <a:lnR>
                      <a:noFill/>
                    </a:lnR>
                    <a:lnT>
                      <a:noFill/>
                    </a:lnT>
                    <a:lnB>
                      <a:noFill/>
                    </a:lnB>
                  </a:tcPr>
                </a:tc>
                <a:tc>
                  <a:txBody>
                    <a:bodyPr/>
                    <a:lstStyle/>
                    <a:p>
                      <a:pPr marL="0" marR="0">
                        <a:spcBef>
                          <a:spcPts val="0"/>
                        </a:spcBef>
                        <a:spcAft>
                          <a:spcPts val="0"/>
                        </a:spcAft>
                      </a:pPr>
                      <a:r>
                        <a:rPr lang="en-US" sz="1200" b="1">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58204" marR="58204" marT="0" marB="0">
                    <a:lnL>
                      <a:noFill/>
                    </a:lnL>
                    <a:lnR>
                      <a:noFill/>
                    </a:lnR>
                    <a:lnT>
                      <a:noFill/>
                    </a:lnT>
                    <a:lnB>
                      <a:noFill/>
                    </a:lnB>
                  </a:tcPr>
                </a:tc>
                <a:tc>
                  <a:txBody>
                    <a:bodyPr/>
                    <a:lstStyle/>
                    <a:p>
                      <a:pPr marL="0" marR="0">
                        <a:spcBef>
                          <a:spcPts val="0"/>
                        </a:spcBef>
                        <a:spcAft>
                          <a:spcPts val="0"/>
                        </a:spcAft>
                      </a:pPr>
                      <a:r>
                        <a:rPr lang="en-US" sz="1200" b="1">
                          <a:solidFill>
                            <a:srgbClr val="000000"/>
                          </a:solidFill>
                          <a:effectLst/>
                          <a:latin typeface="Arial" panose="020B0604020202020204" pitchFamily="34"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txBody>
                  <a:tcPr marL="58204" marR="58204" marT="0" marB="0">
                    <a:lnL>
                      <a:noFill/>
                    </a:lnL>
                    <a:lnR>
                      <a:noFill/>
                    </a:lnR>
                    <a:lnT>
                      <a:noFill/>
                    </a:lnT>
                    <a:lnB>
                      <a:noFill/>
                    </a:lnB>
                  </a:tcPr>
                </a:tc>
                <a:tc>
                  <a:txBody>
                    <a:bodyPr/>
                    <a:lstStyle/>
                    <a:p>
                      <a:pPr marL="0" marR="0">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8204" marR="58204" marT="0" marB="0">
                    <a:lnL>
                      <a:noFill/>
                    </a:lnL>
                    <a:lnR>
                      <a:noFill/>
                    </a:lnR>
                    <a:lnT>
                      <a:noFill/>
                    </a:lnT>
                    <a:lnB>
                      <a:noFill/>
                    </a:lnB>
                  </a:tcPr>
                </a:tc>
              </a:tr>
            </a:tbl>
          </a:graphicData>
        </a:graphic>
      </p:graphicFrame>
      <p:sp>
        <p:nvSpPr>
          <p:cNvPr id="4" name="Rectangle 3"/>
          <p:cNvSpPr txBox="1">
            <a:spLocks noChangeArrowheads="1"/>
          </p:cNvSpPr>
          <p:nvPr/>
        </p:nvSpPr>
        <p:spPr bwMode="auto">
          <a:xfrm>
            <a:off x="1198681" y="188043"/>
            <a:ext cx="6518480" cy="844345"/>
          </a:xfrm>
          <a:prstGeom prst="rect">
            <a:avLst/>
          </a:prstGeom>
          <a:noFill/>
          <a:ln w="9525">
            <a:noFill/>
            <a:miter lim="800000"/>
            <a:headEnd/>
            <a:tailEnd/>
          </a:ln>
        </p:spPr>
        <p:txBody>
          <a:bodyPr vert="horz" wrap="square" lIns="92075" tIns="46038" rIns="92075" bIns="46038" numCol="1" rtlCol="0" anchor="ctr" anchorCtr="0" compatLnSpc="1">
            <a:prstTxWarp prst="textNoShape">
              <a:avLst/>
            </a:prstTxWarp>
            <a:normAutofit/>
          </a:bodyPr>
          <a:lstStyle>
            <a:lvl1pPr algn="ctr" rtl="0" eaLnBrk="1" latinLnBrk="0" hangingPunct="1">
              <a:spcBef>
                <a:spcPct val="0"/>
              </a:spcBef>
              <a:buNone/>
              <a:defRPr kumimoji="0" sz="3200" kern="1200">
                <a:solidFill>
                  <a:schemeClr val="accent1">
                    <a:lumMod val="75000"/>
                  </a:schemeClr>
                </a:solidFill>
                <a:latin typeface="Arial" pitchFamily="34" charset="0"/>
                <a:ea typeface="+mj-ea"/>
                <a:cs typeface="Arial" pitchFamily="34" charset="0"/>
              </a:defRPr>
            </a:lvl1pPr>
          </a:lstStyle>
          <a:p>
            <a:pPr fontAlgn="base">
              <a:spcAft>
                <a:spcPct val="0"/>
              </a:spcAft>
              <a:defRPr/>
            </a:pPr>
            <a:r>
              <a:rPr lang="en-US" sz="2400" b="1" kern="0" smtClean="0">
                <a:solidFill>
                  <a:srgbClr val="09397D"/>
                </a:solidFill>
              </a:rPr>
              <a:t>Board of Trustees</a:t>
            </a:r>
            <a:endParaRPr lang="en-US" sz="2400" b="1" kern="0" dirty="0">
              <a:solidFill>
                <a:srgbClr val="09397D"/>
              </a:solidFill>
            </a:endParaRPr>
          </a:p>
        </p:txBody>
      </p:sp>
      <p:pic>
        <p:nvPicPr>
          <p:cNvPr id="5" name="Content Placeholder 2"/>
          <p:cNvPicPr>
            <a:picLocks noChangeAspect="1"/>
          </p:cNvPicPr>
          <p:nvPr/>
        </p:nvPicPr>
        <p:blipFill rotWithShape="1">
          <a:blip r:embed="rId9"/>
          <a:srcRect l="36568" t="10396" r="37807" b="65786"/>
          <a:stretch/>
        </p:blipFill>
        <p:spPr>
          <a:xfrm>
            <a:off x="7717161" y="1"/>
            <a:ext cx="1426839" cy="899652"/>
          </a:xfrm>
          <a:prstGeom prst="rect">
            <a:avLst/>
          </a:prstGeom>
        </p:spPr>
      </p:pic>
    </p:spTree>
    <p:extLst>
      <p:ext uri="{BB962C8B-B14F-4D97-AF65-F5344CB8AC3E}">
        <p14:creationId xmlns:p14="http://schemas.microsoft.com/office/powerpoint/2010/main" val="2673841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t>
            </a:r>
            <a:r>
              <a:rPr lang="en-US" dirty="0" smtClean="0"/>
              <a:t>AGT Officers </a:t>
            </a:r>
            <a:r>
              <a:rPr lang="en-US" dirty="0"/>
              <a:t>for 2018-2019</a:t>
            </a:r>
          </a:p>
        </p:txBody>
      </p:sp>
      <p:sp>
        <p:nvSpPr>
          <p:cNvPr id="3" name="Content Placeholder 2"/>
          <p:cNvSpPr>
            <a:spLocks noGrp="1"/>
          </p:cNvSpPr>
          <p:nvPr>
            <p:ph sz="quarter" idx="1"/>
          </p:nvPr>
        </p:nvSpPr>
        <p:spPr>
          <a:xfrm>
            <a:off x="612648" y="1600200"/>
            <a:ext cx="8455152" cy="4495800"/>
          </a:xfrm>
        </p:spPr>
        <p:txBody>
          <a:bodyPr>
            <a:normAutofit/>
          </a:bodyPr>
          <a:lstStyle/>
          <a:p>
            <a:r>
              <a:rPr lang="en-US" dirty="0"/>
              <a:t>Meeting Director – Kathryn Pearce</a:t>
            </a:r>
            <a:endParaRPr lang="en-US" sz="1400" dirty="0"/>
          </a:p>
          <a:p>
            <a:r>
              <a:rPr lang="en-US" dirty="0"/>
              <a:t>Co-Meeting Director – Carlos Tirado</a:t>
            </a:r>
            <a:endParaRPr lang="en-US" sz="1400" dirty="0"/>
          </a:p>
          <a:p>
            <a:r>
              <a:rPr lang="en-US" dirty="0"/>
              <a:t>Public Relations Director – Erica Phillips</a:t>
            </a:r>
            <a:endParaRPr lang="en-US" sz="1400" dirty="0"/>
          </a:p>
          <a:p>
            <a:r>
              <a:rPr lang="en-US" dirty="0" smtClean="0"/>
              <a:t>Education </a:t>
            </a:r>
            <a:r>
              <a:rPr lang="en-US" dirty="0"/>
              <a:t>Director – Michelle </a:t>
            </a:r>
            <a:r>
              <a:rPr lang="en-US" dirty="0" err="1" smtClean="0"/>
              <a:t>Mah</a:t>
            </a:r>
            <a:endParaRPr lang="en-US" sz="1400" dirty="0"/>
          </a:p>
          <a:p>
            <a:r>
              <a:rPr lang="en-US" dirty="0" smtClean="0"/>
              <a:t>Government Affairs Representative – Jennifer </a:t>
            </a:r>
            <a:r>
              <a:rPr lang="en-US" dirty="0" err="1" smtClean="0"/>
              <a:t>Alvares</a:t>
            </a:r>
            <a:endParaRPr lang="en-US" dirty="0" smtClean="0"/>
          </a:p>
          <a:p>
            <a:r>
              <a:rPr lang="en-US" dirty="0" smtClean="0"/>
              <a:t>ASCP-BOC </a:t>
            </a:r>
            <a:r>
              <a:rPr lang="en-US" dirty="0"/>
              <a:t>Representative – Denise </a:t>
            </a:r>
            <a:r>
              <a:rPr lang="en-US" dirty="0" err="1"/>
              <a:t>Anamani</a:t>
            </a:r>
            <a:endParaRPr lang="en-US" sz="1400" dirty="0"/>
          </a:p>
          <a:p>
            <a:r>
              <a:rPr lang="en-US" dirty="0"/>
              <a:t>President-Elect – vacant due to no nominees</a:t>
            </a:r>
          </a:p>
          <a:p>
            <a:pPr lvl="2"/>
            <a:r>
              <a:rPr lang="en-US" sz="2000" dirty="0"/>
              <a:t>If you meet the requirements and are interested, please let us know.</a:t>
            </a:r>
          </a:p>
          <a:p>
            <a:endParaRPr lang="en-US" dirty="0"/>
          </a:p>
        </p:txBody>
      </p:sp>
    </p:spTree>
    <p:extLst>
      <p:ext uri="{BB962C8B-B14F-4D97-AF65-F5344CB8AC3E}">
        <p14:creationId xmlns:p14="http://schemas.microsoft.com/office/powerpoint/2010/main" val="14272217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body" idx="1"/>
          </p:nvPr>
        </p:nvSpPr>
        <p:spPr/>
        <p:txBody>
          <a:bodyPr>
            <a:normAutofit/>
          </a:bodyPr>
          <a:lstStyle/>
          <a:p>
            <a:r>
              <a:rPr lang="en-US" dirty="0"/>
              <a:t>Thank you all for joining and for your continued support of AGT.</a:t>
            </a:r>
          </a:p>
        </p:txBody>
      </p:sp>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183513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AGT Yearly Update and Summary</a:t>
            </a:r>
          </a:p>
        </p:txBody>
      </p:sp>
      <p:sp>
        <p:nvSpPr>
          <p:cNvPr id="3" name="Content Placeholder 2"/>
          <p:cNvSpPr>
            <a:spLocks noGrp="1"/>
          </p:cNvSpPr>
          <p:nvPr>
            <p:ph sz="quarter" idx="1"/>
          </p:nvPr>
        </p:nvSpPr>
        <p:spPr/>
        <p:txBody>
          <a:bodyPr/>
          <a:lstStyle/>
          <a:p>
            <a:r>
              <a:rPr lang="en-US" dirty="0"/>
              <a:t>Transition</a:t>
            </a:r>
          </a:p>
          <a:p>
            <a:r>
              <a:rPr lang="en-US" dirty="0"/>
              <a:t>Continuing Education</a:t>
            </a:r>
          </a:p>
          <a:p>
            <a:r>
              <a:rPr lang="en-US" dirty="0"/>
              <a:t>Publications</a:t>
            </a:r>
          </a:p>
          <a:p>
            <a:r>
              <a:rPr lang="en-US" dirty="0"/>
              <a:t>Membership</a:t>
            </a:r>
          </a:p>
          <a:p>
            <a:r>
              <a:rPr lang="en-US" dirty="0"/>
              <a:t>Annual Meeting</a:t>
            </a:r>
          </a:p>
          <a:p>
            <a:r>
              <a:rPr lang="en-US" dirty="0"/>
              <a:t>New Initiatives</a:t>
            </a:r>
          </a:p>
        </p:txBody>
      </p:sp>
    </p:spTree>
    <p:extLst>
      <p:ext uri="{BB962C8B-B14F-4D97-AF65-F5344CB8AC3E}">
        <p14:creationId xmlns:p14="http://schemas.microsoft.com/office/powerpoint/2010/main" val="2516301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Transition</a:t>
            </a:r>
          </a:p>
        </p:txBody>
      </p:sp>
      <p:sp>
        <p:nvSpPr>
          <p:cNvPr id="3" name="Content Placeholder 2"/>
          <p:cNvSpPr>
            <a:spLocks noGrp="1"/>
          </p:cNvSpPr>
          <p:nvPr>
            <p:ph sz="quarter" idx="1"/>
          </p:nvPr>
        </p:nvSpPr>
        <p:spPr/>
        <p:txBody>
          <a:bodyPr>
            <a:normAutofit/>
          </a:bodyPr>
          <a:lstStyle/>
          <a:p>
            <a:r>
              <a:rPr lang="en-US" dirty="0"/>
              <a:t>AGT is now a fully volunteer-run organization</a:t>
            </a:r>
          </a:p>
          <a:p>
            <a:r>
              <a:rPr lang="en-US" dirty="0"/>
              <a:t>Contact information</a:t>
            </a:r>
          </a:p>
          <a:p>
            <a:pPr lvl="1"/>
            <a:r>
              <a:rPr lang="en-US" dirty="0"/>
              <a:t>Executive Director (voluntary) – Denise Juroske Short </a:t>
            </a:r>
          </a:p>
          <a:p>
            <a:pPr lvl="1"/>
            <a:r>
              <a:rPr lang="en-US" dirty="0"/>
              <a:t>Business Office</a:t>
            </a:r>
          </a:p>
          <a:p>
            <a:pPr lvl="2"/>
            <a:r>
              <a:rPr lang="en-US" dirty="0"/>
              <a:t>219 Timberland Trail Lane</a:t>
            </a:r>
          </a:p>
          <a:p>
            <a:pPr lvl="2"/>
            <a:r>
              <a:rPr lang="en-US" dirty="0"/>
              <a:t>Rocky Top, TN 37769</a:t>
            </a:r>
          </a:p>
          <a:p>
            <a:pPr lvl="2"/>
            <a:r>
              <a:rPr lang="en-US" dirty="0"/>
              <a:t>Email: </a:t>
            </a:r>
            <a:r>
              <a:rPr lang="en-US" dirty="0">
                <a:hlinkClick r:id="rId2"/>
              </a:rPr>
              <a:t>AGTinfonow@gmail.com</a:t>
            </a:r>
            <a:endParaRPr lang="en-US" dirty="0"/>
          </a:p>
          <a:p>
            <a:pPr lvl="2"/>
            <a:r>
              <a:rPr lang="en-US" dirty="0"/>
              <a:t>Phone: (423)567-4AGT</a:t>
            </a:r>
          </a:p>
          <a:p>
            <a:pPr lvl="2"/>
            <a:r>
              <a:rPr lang="en-US" dirty="0"/>
              <a:t>Website: agt-info.org</a:t>
            </a:r>
          </a:p>
          <a:p>
            <a:pPr marL="685800" lvl="2" indent="0">
              <a:buNone/>
            </a:pPr>
            <a:endParaRPr lang="en-US" dirty="0"/>
          </a:p>
          <a:p>
            <a:pPr lvl="2"/>
            <a:endParaRPr lang="en-US" dirty="0"/>
          </a:p>
        </p:txBody>
      </p:sp>
    </p:spTree>
    <p:extLst>
      <p:ext uri="{BB962C8B-B14F-4D97-AF65-F5344CB8AC3E}">
        <p14:creationId xmlns:p14="http://schemas.microsoft.com/office/powerpoint/2010/main" val="2901794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New Board of Directors position</a:t>
            </a:r>
          </a:p>
          <a:p>
            <a:pPr lvl="1"/>
            <a:r>
              <a:rPr lang="en-US" dirty="0" smtClean="0"/>
              <a:t>Membership Director</a:t>
            </a:r>
          </a:p>
          <a:p>
            <a:pPr marL="365760" lvl="1" indent="0">
              <a:buNone/>
            </a:pPr>
            <a:endParaRPr lang="en-US" dirty="0" smtClean="0"/>
          </a:p>
          <a:p>
            <a:r>
              <a:rPr lang="en-US" dirty="0" smtClean="0"/>
              <a:t>New Council of Representatives position</a:t>
            </a:r>
          </a:p>
          <a:p>
            <a:pPr lvl="1"/>
            <a:r>
              <a:rPr lang="en-US" dirty="0" smtClean="0"/>
              <a:t>Government Affairs Representative</a:t>
            </a:r>
            <a:endParaRPr lang="en-US" dirty="0"/>
          </a:p>
        </p:txBody>
      </p:sp>
    </p:spTree>
    <p:extLst>
      <p:ext uri="{BB962C8B-B14F-4D97-AF65-F5344CB8AC3E}">
        <p14:creationId xmlns:p14="http://schemas.microsoft.com/office/powerpoint/2010/main" val="721191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46985976-BE6C-4CB4-8FC0-CD787045DCF5}"/>
              </a:ext>
            </a:extLst>
          </p:cNvPr>
          <p:cNvSpPr>
            <a:spLocks noGrp="1"/>
          </p:cNvSpPr>
          <p:nvPr>
            <p:ph type="body" idx="1"/>
          </p:nvPr>
        </p:nvSpPr>
        <p:spPr>
          <a:xfrm>
            <a:off x="1351721" y="2743200"/>
            <a:ext cx="3144079" cy="3962400"/>
          </a:xfrm>
        </p:spPr>
        <p:txBody>
          <a:bodyPr>
            <a:normAutofit lnSpcReduction="10000"/>
          </a:bodyPr>
          <a:lstStyle/>
          <a:p>
            <a:pPr marL="457200" indent="-457200">
              <a:buFont typeface="Arial" panose="020B0604020202020204" pitchFamily="34" charset="0"/>
              <a:buChar char="•"/>
            </a:pPr>
            <a:r>
              <a:rPr lang="en-US" sz="3200" dirty="0"/>
              <a:t>FGT</a:t>
            </a:r>
          </a:p>
          <a:p>
            <a:endParaRPr lang="en-US" sz="3200" dirty="0"/>
          </a:p>
          <a:p>
            <a:pPr marL="457200" indent="-457200">
              <a:buFont typeface="Arial" panose="020B0604020202020204" pitchFamily="34" charset="0"/>
              <a:buChar char="•"/>
            </a:pPr>
            <a:r>
              <a:rPr lang="en-US" sz="3200" dirty="0" err="1"/>
              <a:t>Shiou</a:t>
            </a:r>
            <a:r>
              <a:rPr lang="en-US" sz="3200" dirty="0"/>
              <a:t> Teng </a:t>
            </a:r>
          </a:p>
          <a:p>
            <a:endParaRPr lang="en-US" sz="3200" dirty="0"/>
          </a:p>
          <a:p>
            <a:pPr marL="457200" indent="-457200">
              <a:buFont typeface="Arial" panose="020B0604020202020204" pitchFamily="34" charset="0"/>
              <a:buChar char="•"/>
            </a:pPr>
            <a:r>
              <a:rPr lang="en-US" sz="3200" dirty="0"/>
              <a:t>Additional Volunteers and Committee Members</a:t>
            </a:r>
          </a:p>
        </p:txBody>
      </p:sp>
      <p:sp>
        <p:nvSpPr>
          <p:cNvPr id="2" name="Title 1">
            <a:extLst>
              <a:ext uri="{FF2B5EF4-FFF2-40B4-BE49-F238E27FC236}">
                <a16:creationId xmlns:a16="http://schemas.microsoft.com/office/drawing/2014/main" xmlns="" id="{A4178622-1FF2-4A67-B758-C675A6CB20B8}"/>
              </a:ext>
            </a:extLst>
          </p:cNvPr>
          <p:cNvSpPr>
            <a:spLocks noGrp="1"/>
          </p:cNvSpPr>
          <p:nvPr>
            <p:ph type="title"/>
          </p:nvPr>
        </p:nvSpPr>
        <p:spPr/>
        <p:txBody>
          <a:bodyPr/>
          <a:lstStyle/>
          <a:p>
            <a:r>
              <a:rPr lang="en-US" dirty="0"/>
              <a:t>Thank You</a:t>
            </a:r>
          </a:p>
        </p:txBody>
      </p:sp>
      <p:sp>
        <p:nvSpPr>
          <p:cNvPr id="5" name="Text Placeholder 3">
            <a:extLst>
              <a:ext uri="{FF2B5EF4-FFF2-40B4-BE49-F238E27FC236}">
                <a16:creationId xmlns:a16="http://schemas.microsoft.com/office/drawing/2014/main" xmlns="" id="{53BE09EC-D56A-43A9-8427-5366EB04C2D7}"/>
              </a:ext>
            </a:extLst>
          </p:cNvPr>
          <p:cNvSpPr txBox="1">
            <a:spLocks/>
          </p:cNvSpPr>
          <p:nvPr/>
        </p:nvSpPr>
        <p:spPr>
          <a:xfrm>
            <a:off x="4648200" y="2743200"/>
            <a:ext cx="4343400" cy="3962400"/>
          </a:xfrm>
          <a:prstGeom prst="rect">
            <a:avLst/>
          </a:prstGeom>
        </p:spPr>
        <p:txBody>
          <a:bodyPr vert="horz" anchor="t">
            <a:normAutofit fontScale="92500" lnSpcReduction="10000"/>
          </a:bodyPr>
          <a:lstStyle>
            <a:lvl1pPr marL="0" indent="0" algn="l" rtl="0" eaLnBrk="1" latinLnBrk="0" hangingPunct="1">
              <a:spcBef>
                <a:spcPts val="700"/>
              </a:spcBef>
              <a:buClr>
                <a:schemeClr val="accent2"/>
              </a:buClr>
              <a:buSzPct val="60000"/>
              <a:buFont typeface="Wingdings"/>
              <a:buNone/>
              <a:defRPr kumimoji="0" sz="2800" kern="120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800" kern="1200">
                <a:solidFill>
                  <a:schemeClr val="tx1">
                    <a:tint val="75000"/>
                  </a:schemeClr>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600" kern="1200">
                <a:solidFill>
                  <a:schemeClr val="tx1">
                    <a:tint val="75000"/>
                  </a:schemeClr>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1400" kern="1200">
                <a:solidFill>
                  <a:schemeClr val="tx1">
                    <a:tint val="75000"/>
                  </a:schemeClr>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1400" kern="1200">
                <a:solidFill>
                  <a:schemeClr val="tx1">
                    <a:tint val="75000"/>
                  </a:schemeClr>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457200" indent="-457200">
              <a:buFont typeface="Arial" panose="020B0604020202020204" pitchFamily="34" charset="0"/>
              <a:buChar char="•"/>
            </a:pPr>
            <a:r>
              <a:rPr lang="en-US" sz="3200" dirty="0"/>
              <a:t>Oxford Gene Technology</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Biological Industries</a:t>
            </a:r>
          </a:p>
          <a:p>
            <a:endParaRPr lang="en-US" sz="3200" dirty="0"/>
          </a:p>
          <a:p>
            <a:pPr marL="457200" indent="-457200">
              <a:buFont typeface="Arial" panose="020B0604020202020204" pitchFamily="34" charset="0"/>
              <a:buChar char="•"/>
            </a:pPr>
            <a:r>
              <a:rPr lang="en-US" sz="3200" dirty="0" err="1"/>
              <a:t>SciGene</a:t>
            </a:r>
            <a:endParaRPr lang="en-US" sz="3200" dirty="0"/>
          </a:p>
          <a:p>
            <a:endParaRPr lang="en-US" sz="3200" dirty="0"/>
          </a:p>
          <a:p>
            <a:pPr marL="457200" indent="-457200">
              <a:buFont typeface="Arial" panose="020B0604020202020204" pitchFamily="34" charset="0"/>
              <a:buChar char="•"/>
            </a:pPr>
            <a:r>
              <a:rPr lang="en-US" sz="3200" dirty="0"/>
              <a:t>Rainbow Scientific </a:t>
            </a:r>
          </a:p>
        </p:txBody>
      </p:sp>
    </p:spTree>
    <p:extLst>
      <p:ext uri="{BB962C8B-B14F-4D97-AF65-F5344CB8AC3E}">
        <p14:creationId xmlns:p14="http://schemas.microsoft.com/office/powerpoint/2010/main" val="3305681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Continuing Education</a:t>
            </a:r>
          </a:p>
        </p:txBody>
      </p:sp>
      <p:sp>
        <p:nvSpPr>
          <p:cNvPr id="3" name="Content Placeholder 2"/>
          <p:cNvSpPr>
            <a:spLocks noGrp="1"/>
          </p:cNvSpPr>
          <p:nvPr>
            <p:ph sz="quarter" idx="1"/>
          </p:nvPr>
        </p:nvSpPr>
        <p:spPr/>
        <p:txBody>
          <a:bodyPr>
            <a:normAutofit/>
          </a:bodyPr>
          <a:lstStyle/>
          <a:p>
            <a:r>
              <a:rPr lang="en-US" dirty="0"/>
              <a:t>Live webinars scheduled</a:t>
            </a:r>
          </a:p>
          <a:p>
            <a:r>
              <a:rPr lang="en-US" dirty="0"/>
              <a:t>CEU offerings</a:t>
            </a:r>
          </a:p>
          <a:p>
            <a:pPr lvl="1"/>
            <a:r>
              <a:rPr lang="en-US" dirty="0"/>
              <a:t>Test Yourself (available through online </a:t>
            </a:r>
            <a:r>
              <a:rPr lang="en-US" i="1" dirty="0"/>
              <a:t>JAGT</a:t>
            </a:r>
            <a:r>
              <a:rPr lang="en-US" dirty="0"/>
              <a:t>)</a:t>
            </a:r>
          </a:p>
          <a:p>
            <a:pPr lvl="1"/>
            <a:r>
              <a:rPr lang="en-US" dirty="0"/>
              <a:t>Recorded Webinars (available through AGT Store)</a:t>
            </a:r>
          </a:p>
          <a:p>
            <a:pPr lvl="1"/>
            <a:r>
              <a:rPr lang="en-US" dirty="0"/>
              <a:t>Journal Clubs (available through AGT Store)</a:t>
            </a:r>
          </a:p>
          <a:p>
            <a:r>
              <a:rPr lang="en-US" dirty="0"/>
              <a:t>CEU approvals for FGT sponsored regional meetings and other regional offerings</a:t>
            </a:r>
          </a:p>
          <a:p>
            <a:endParaRPr lang="en-US" dirty="0"/>
          </a:p>
        </p:txBody>
      </p:sp>
    </p:spTree>
    <p:extLst>
      <p:ext uri="{BB962C8B-B14F-4D97-AF65-F5344CB8AC3E}">
        <p14:creationId xmlns:p14="http://schemas.microsoft.com/office/powerpoint/2010/main" val="12861020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201</TotalTime>
  <Words>1956</Words>
  <Application>Microsoft Office PowerPoint</Application>
  <PresentationFormat>On-screen Show (4:3)</PresentationFormat>
  <Paragraphs>621</Paragraphs>
  <Slides>43</Slides>
  <Notes>12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Median</vt:lpstr>
      <vt:lpstr>43rd Annual Business Meeting </vt:lpstr>
      <vt:lpstr>Online Meeting Etiquette</vt:lpstr>
      <vt:lpstr>2017-2018 Board of Directors</vt:lpstr>
      <vt:lpstr>42nd Annual Business Meeting Minute Review</vt:lpstr>
      <vt:lpstr>AGT Yearly Update and Summary</vt:lpstr>
      <vt:lpstr>Transition</vt:lpstr>
      <vt:lpstr>Transition</vt:lpstr>
      <vt:lpstr>Thank You</vt:lpstr>
      <vt:lpstr>Continuing Education</vt:lpstr>
      <vt:lpstr>Publications</vt:lpstr>
      <vt:lpstr>Membership and Public Relations</vt:lpstr>
      <vt:lpstr>Annual Meeting</vt:lpstr>
      <vt:lpstr>New Initiatives</vt:lpstr>
      <vt:lpstr>2018-2019 Budget – Revenue</vt:lpstr>
      <vt:lpstr>2018-2019 Budget – Revenue</vt:lpstr>
      <vt:lpstr>2018-2019 Budget - Expenses</vt:lpstr>
      <vt:lpstr>2018-2019 Budget - Expenses</vt:lpstr>
      <vt:lpstr>2018-2019 Budget - Expenses</vt:lpstr>
      <vt:lpstr>2018-2019 Budget - Expenses</vt:lpstr>
      <vt:lpstr>Treasurer Report</vt:lpstr>
      <vt:lpstr>Revenue Budgeted</vt:lpstr>
      <vt:lpstr>Expenses Budgeted Comparison</vt:lpstr>
      <vt:lpstr>Budget Comparison</vt:lpstr>
      <vt:lpstr>Year to Year Budget Comparison</vt:lpstr>
      <vt:lpstr> Current Assets  as of June 7, 2018</vt:lpstr>
      <vt:lpstr>PowerPoint Presentation</vt:lpstr>
      <vt:lpstr>2017-2018 Council of Representatives</vt:lpstr>
      <vt:lpstr>ASCP-BOC Report</vt:lpstr>
      <vt:lpstr>NAACLS Report</vt:lpstr>
      <vt:lpstr>CAP / ACMG Report</vt:lpstr>
      <vt:lpstr>FGT Report</vt:lpstr>
      <vt:lpstr>The Foundation for Genetic Technology </vt:lpstr>
      <vt:lpstr>FGT awards &amp; scholarships</vt:lpstr>
      <vt:lpstr>FGT awards &amp; scholarships</vt:lpstr>
      <vt:lpstr>FGT Publications</vt:lpstr>
      <vt:lpstr>FGT Sponsored Educational Opportunities  The Southeastern Regional Genetics Conference</vt:lpstr>
      <vt:lpstr>FGT Sponsored Educational Opportunities   The Pacific Southwestern Regional Genetics Conference</vt:lpstr>
      <vt:lpstr>FGT Sponsored Educational Opportunities  The Gulf Coast Regional Genetics Conference</vt:lpstr>
      <vt:lpstr>FGT Possible Future Educational Opportunities  </vt:lpstr>
      <vt:lpstr>Future</vt:lpstr>
      <vt:lpstr>PowerPoint Presentation</vt:lpstr>
      <vt:lpstr>New AGT Officers for 2018-2019</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43rd Annual Business Meeting</dc:title>
  <dc:creator>Denise Juroske Short</dc:creator>
  <cp:lastModifiedBy>Denise Juroske Short</cp:lastModifiedBy>
  <cp:revision>24</cp:revision>
  <dcterms:created xsi:type="dcterms:W3CDTF">2018-06-01T20:36:27Z</dcterms:created>
  <dcterms:modified xsi:type="dcterms:W3CDTF">2018-06-19T02:49:14Z</dcterms:modified>
</cp:coreProperties>
</file>